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notesMasterIdLst>
    <p:notesMasterId r:id="rId13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notesMaster" Target="notesMasters/notesMaster1.xml"/><Relationship Id="rId14" Type="http://schemas.openxmlformats.org/officeDocument/2006/relationships/presProps" Target="presProps.xml"/><Relationship Id="rId15" Type="http://schemas.openxmlformats.org/officeDocument/2006/relationships/viewProps" Target="viewProps.xml"/><Relationship Id="rId16" Type="http://schemas.openxmlformats.org/officeDocument/2006/relationships/theme" Target="theme/theme1.xml"/><Relationship Id="rId1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548640"/>
            <a:ext cx="82296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48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algn="ctr" indent="0" marL="0">
              <a:buNone/>
            </a:pPr>
            <a:r>
              <a:rPr lang="en-US" sz="48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endParaRPr lang="en-US" sz="4800" dirty="0"/>
          </a:p>
        </p:txBody>
      </p:sp>
      <p:sp>
        <p:nvSpPr>
          <p:cNvPr id="4" name="Text 2"/>
          <p:cNvSpPr/>
          <p:nvPr/>
        </p:nvSpPr>
        <p:spPr>
          <a:xfrm>
            <a:off x="1371600" y="1371600"/>
            <a:ext cx="64008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DevOps- &amp; Serveradministrations-Handbuch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1828800" y="1920240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Für Spital-IT-Administratoren, DevOps-Ingenieure &amp; Systembetreiber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1828800" y="39319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Version 2026.3.6.03626  |  KodeMed GmbH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AG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Vertraulich – Für CTO / IT-Admin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Client-Bereitstellung &amp; Fehlerbehebung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Windows-Client und häufige Probleme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274320" y="1097280"/>
            <a:ext cx="4160520" cy="32004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274320" y="1097280"/>
            <a:ext cx="4160520" cy="36576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10" name="Text 8"/>
          <p:cNvSpPr/>
          <p:nvPr/>
        </p:nvSpPr>
        <p:spPr>
          <a:xfrm>
            <a:off x="457200" y="1234440"/>
            <a:ext cx="3794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Windows-Client (MSI)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457200" y="1600200"/>
            <a:ext cx="3794760" cy="2560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MSI für GPO / SCCM / Intune / Citrix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msiexec /i KodeMed.msi /quiet SERVERURL="https://..."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Kein Admin für Standard-Installer nötig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Autostart, Sprache, Installationsverzeichnis-Optionen</a:t>
            </a:r>
            <a:endParaRPr lang="en-US" sz="1000" dirty="0"/>
          </a:p>
        </p:txBody>
      </p:sp>
      <p:sp>
        <p:nvSpPr>
          <p:cNvPr id="12" name="Shape 10"/>
          <p:cNvSpPr/>
          <p:nvPr/>
        </p:nvSpPr>
        <p:spPr>
          <a:xfrm>
            <a:off x="4709160" y="1097280"/>
            <a:ext cx="4160520" cy="32004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4709160" y="1097280"/>
            <a:ext cx="4160520" cy="36576"/>
          </a:xfrm>
          <a:prstGeom prst="rect">
            <a:avLst/>
          </a:prstGeom>
          <a:solidFill>
            <a:srgbClr val="0F9ED5"/>
          </a:solidFill>
          <a:ln/>
        </p:spPr>
      </p:sp>
      <p:sp>
        <p:nvSpPr>
          <p:cNvPr id="14" name="Text 12"/>
          <p:cNvSpPr/>
          <p:nvPr/>
        </p:nvSpPr>
        <p:spPr>
          <a:xfrm>
            <a:off x="4892040" y="1234440"/>
            <a:ext cx="3794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9ED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Häufige Probleme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4892040" y="1600200"/>
            <a:ext cx="3794760" cy="2560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Dienst startet nicht: Logs + DB-Verbindung prüfen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OIDC-Fehler: Issuer-URL erreichbar prüfen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WebSocket fehlgeschlagen: Reverse-Proxy-Konfiguration prüfen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Port-Konflikt: ss -tlnp | grep 8080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914400"/>
            <a:ext cx="82296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44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algn="ctr" indent="0" marL="0">
              <a:buNone/>
            </a:pPr>
            <a:r>
              <a:rPr lang="en-US" sz="44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endParaRPr lang="en-US" sz="4400" dirty="0"/>
          </a:p>
        </p:txBody>
      </p:sp>
      <p:sp>
        <p:nvSpPr>
          <p:cNvPr id="4" name="Text 2"/>
          <p:cNvSpPr/>
          <p:nvPr/>
        </p:nvSpPr>
        <p:spPr>
          <a:xfrm>
            <a:off x="1828800" y="1828800"/>
            <a:ext cx="54864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Support &amp; Kontakt</a:t>
            </a:r>
            <a:endParaRPr lang="en-US" sz="2000" dirty="0"/>
          </a:p>
        </p:txBody>
      </p:sp>
      <p:sp>
        <p:nvSpPr>
          <p:cNvPr id="5" name="Text 3"/>
          <p:cNvSpPr/>
          <p:nvPr/>
        </p:nvSpPr>
        <p:spPr>
          <a:xfrm>
            <a:off x="1828800" y="2286000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support@kodemed.com | www.kodemed.com</a:t>
            </a:r>
            <a:endParaRPr lang="en-US" sz="1200" dirty="0"/>
          </a:p>
        </p:txBody>
      </p:sp>
      <p:sp>
        <p:nvSpPr>
          <p:cNvPr id="6" name="Shape 4"/>
          <p:cNvSpPr/>
          <p:nvPr/>
        </p:nvSpPr>
        <p:spPr>
          <a:xfrm>
            <a:off x="2286000" y="2926080"/>
            <a:ext cx="4572000" cy="100584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2286000" y="2926080"/>
            <a:ext cx="4572000" cy="36576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8" name="Text 6"/>
          <p:cNvSpPr/>
          <p:nvPr/>
        </p:nvSpPr>
        <p:spPr>
          <a:xfrm>
            <a:off x="2468880" y="3063240"/>
            <a:ext cx="420624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E971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info@kodemed.com</a:t>
            </a:r>
            <a:endParaRPr lang="en-US" sz="1400" dirty="0"/>
          </a:p>
          <a:p>
            <a:pPr algn="ctr" indent="0" marL="0">
              <a:buNone/>
            </a:pPr>
            <a:r>
              <a:rPr lang="en-US" sz="11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www.kodemed.com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1828800" y="411480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KodeMed GmbH • Schweiz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AG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Vertraulich – Für CTO / IT-Admin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Architekturübersicht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Vier serverseitige Dienste + Windows-Desktop-Client</a:t>
            </a:r>
            <a:endParaRPr lang="en-US" sz="1100" dirty="0"/>
          </a:p>
        </p:txBody>
      </p:sp>
      <p:graphicFrame>
        <p:nvGraphicFramePr>
          <p:cNvPr id="3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274320" y="1097280"/>
          <a:ext cx="8595360" cy="914400"/>
        </p:xfrm>
        <a:graphic>
          <a:graphicData uri="http://schemas.openxmlformats.org/drawingml/2006/table">
            <a:tbl>
              <a:tblPr/>
              <a:tblGrid>
                <a:gridCol w="2194560"/>
                <a:gridCol w="640080"/>
                <a:gridCol w="2103120"/>
                <a:gridCol w="3657600"/>
              </a:tblGrid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Dienst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Port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Technologie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Funktion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 Server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8080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Spring Boot 3.4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REST API, WebSocket, Sitzungen, Audit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 DataServer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8081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Spring Boot 3.4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ICD-10-, CHOP-, ATC-, SwissDRG-Kataloge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 GrouperServer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8082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Spring Boot 3.4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SwissDRG-, TARPSY-, ST-Reha-Gruppierung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 CodingUI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3000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React / nginx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Web-Frontend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</a:tbl>
          </a:graphicData>
        </a:graphic>
      </p:graphicFrame>
      <p:sp>
        <p:nvSpPr>
          <p:cNvPr id="9" name="Text 6"/>
          <p:cNvSpPr/>
          <p:nvPr/>
        </p:nvSpPr>
        <p:spPr>
          <a:xfrm>
            <a:off x="274320" y="3474720"/>
            <a:ext cx="85953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Datenbank: PostgreSQL 16 (gemeinsam für Server + DataServer). Authentifizierung: OAuth2 / OpenID Connect.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AG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Vertraulich – Für CTO / IT-Admin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Deployment-Optionen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Drei Bereitstellungsmodelle für jede Infrastruktur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137160" y="1097280"/>
            <a:ext cx="2926080" cy="32004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137160" y="1097280"/>
            <a:ext cx="2926080" cy="36576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10" name="Text 8"/>
          <p:cNvSpPr/>
          <p:nvPr/>
        </p:nvSpPr>
        <p:spPr>
          <a:xfrm>
            <a:off x="274320" y="1188720"/>
            <a:ext cx="2651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Docker Compose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274320" y="1463040"/>
            <a:ext cx="26517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Empfohlen für Einzelserver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274320" y="1691640"/>
            <a:ext cx="2651760" cy="2286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Alle Dienste in einer docker-compose.yml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PostgreSQL als Container enthalten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Einfachste Einrichtung und Wartung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Ideal für: Demo, kleine-mittlere Spitäler</a:t>
            </a:r>
            <a:endParaRPr lang="en-US" sz="900" dirty="0"/>
          </a:p>
        </p:txBody>
      </p:sp>
      <p:sp>
        <p:nvSpPr>
          <p:cNvPr id="13" name="Shape 11"/>
          <p:cNvSpPr/>
          <p:nvPr/>
        </p:nvSpPr>
        <p:spPr>
          <a:xfrm>
            <a:off x="3200400" y="1097280"/>
            <a:ext cx="2926080" cy="32004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4" name="Shape 12"/>
          <p:cNvSpPr/>
          <p:nvPr/>
        </p:nvSpPr>
        <p:spPr>
          <a:xfrm>
            <a:off x="3200400" y="1097280"/>
            <a:ext cx="2926080" cy="36576"/>
          </a:xfrm>
          <a:prstGeom prst="rect">
            <a:avLst/>
          </a:prstGeom>
          <a:solidFill>
            <a:srgbClr val="4EA72E"/>
          </a:solidFill>
          <a:ln/>
        </p:spPr>
      </p:sp>
      <p:sp>
        <p:nvSpPr>
          <p:cNvPr id="15" name="Text 13"/>
          <p:cNvSpPr/>
          <p:nvPr/>
        </p:nvSpPr>
        <p:spPr>
          <a:xfrm>
            <a:off x="3337560" y="1188720"/>
            <a:ext cx="2651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4EA7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Linux Nativ (systemd)</a:t>
            </a:r>
            <a:endParaRPr lang="en-US" sz="1300" dirty="0"/>
          </a:p>
        </p:txBody>
      </p:sp>
      <p:sp>
        <p:nvSpPr>
          <p:cNvPr id="16" name="Text 14"/>
          <p:cNvSpPr/>
          <p:nvPr/>
        </p:nvSpPr>
        <p:spPr>
          <a:xfrm>
            <a:off x="3337560" y="1463040"/>
            <a:ext cx="26517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Für Container-freie Richtlinien</a:t>
            </a:r>
            <a:endParaRPr lang="en-US" sz="900" dirty="0"/>
          </a:p>
        </p:txBody>
      </p:sp>
      <p:sp>
        <p:nvSpPr>
          <p:cNvPr id="17" name="Text 15"/>
          <p:cNvSpPr/>
          <p:nvPr/>
        </p:nvSpPr>
        <p:spPr>
          <a:xfrm>
            <a:off x="3337560" y="1691640"/>
            <a:ext cx="2651760" cy="2286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JARs laufen als systemd-Dienste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Externer PostgreSQL erforderlich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Multi-Instanz-Unterstützung auf demselben Host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Ideal für: strikte Infrastruktur-Richtlinien</a:t>
            </a:r>
            <a:endParaRPr lang="en-US" sz="900" dirty="0"/>
          </a:p>
        </p:txBody>
      </p:sp>
      <p:sp>
        <p:nvSpPr>
          <p:cNvPr id="18" name="Shape 16"/>
          <p:cNvSpPr/>
          <p:nvPr/>
        </p:nvSpPr>
        <p:spPr>
          <a:xfrm>
            <a:off x="6263640" y="1097280"/>
            <a:ext cx="2743200" cy="32004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9" name="Shape 17"/>
          <p:cNvSpPr/>
          <p:nvPr/>
        </p:nvSpPr>
        <p:spPr>
          <a:xfrm>
            <a:off x="6263640" y="1097280"/>
            <a:ext cx="2743200" cy="36576"/>
          </a:xfrm>
          <a:prstGeom prst="rect">
            <a:avLst/>
          </a:prstGeom>
          <a:solidFill>
            <a:srgbClr val="0F9ED5"/>
          </a:solidFill>
          <a:ln/>
        </p:spPr>
      </p:sp>
      <p:sp>
        <p:nvSpPr>
          <p:cNvPr id="20" name="Text 18"/>
          <p:cNvSpPr/>
          <p:nvPr/>
        </p:nvSpPr>
        <p:spPr>
          <a:xfrm>
            <a:off x="6400800" y="1188720"/>
            <a:ext cx="24688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9ED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Kubernetes / OpenShift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6400800" y="1463040"/>
            <a:ext cx="24688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Enterprise, skalierbar</a:t>
            </a:r>
            <a:endParaRPr lang="en-US" sz="900" dirty="0"/>
          </a:p>
        </p:txBody>
      </p:sp>
      <p:sp>
        <p:nvSpPr>
          <p:cNvPr id="22" name="Text 20"/>
          <p:cNvSpPr/>
          <p:nvPr/>
        </p:nvSpPr>
        <p:spPr>
          <a:xfrm>
            <a:off x="6400800" y="1691640"/>
            <a:ext cx="2468880" cy="2286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Helm Chart mit allen Diensten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Horizontale Pod-Autoskalierung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Pod Disruption Budgets, Rolling Updates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Ideal für: grosse Spitäler, Multi-Site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AG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Vertraulich – Für CTO / IT-Admin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Docker Compose — Einrichtung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Schritt-für-Schritt-Installation auf einem Server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274320" y="1097280"/>
            <a:ext cx="4160520" cy="32004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274320" y="1097280"/>
            <a:ext cx="4160520" cy="36576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10" name="Text 8"/>
          <p:cNvSpPr/>
          <p:nvPr/>
        </p:nvSpPr>
        <p:spPr>
          <a:xfrm>
            <a:off x="457200" y="1234440"/>
            <a:ext cx="3794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Installationsschritte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457200" y="1600200"/>
            <a:ext cx="3794760" cy="2560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1. Verzeichnis erstellen: mkdir -p /opt/kodemed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2. docker-compose.yml, .env, runtime-config.js kopieren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3. .env bearbeiten: Datenbank, OIDC, CORS, Schlüssel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4. runtime-config.js: API-URLs für Ihre Domain anpassen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5. docker login harbor.mieresit.com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6. docker compose pull &amp;&amp; docker compose up -d</a:t>
            </a:r>
            <a:endParaRPr lang="en-US" sz="900" dirty="0"/>
          </a:p>
        </p:txBody>
      </p:sp>
      <p:sp>
        <p:nvSpPr>
          <p:cNvPr id="12" name="Shape 10"/>
          <p:cNvSpPr/>
          <p:nvPr/>
        </p:nvSpPr>
        <p:spPr>
          <a:xfrm>
            <a:off x="4709160" y="1097280"/>
            <a:ext cx="4160520" cy="32004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4709160" y="1097280"/>
            <a:ext cx="4160520" cy="36576"/>
          </a:xfrm>
          <a:prstGeom prst="rect">
            <a:avLst/>
          </a:prstGeom>
          <a:solidFill>
            <a:srgbClr val="0F9ED5"/>
          </a:solidFill>
          <a:ln/>
        </p:spPr>
      </p:sp>
      <p:sp>
        <p:nvSpPr>
          <p:cNvPr id="14" name="Text 12"/>
          <p:cNvSpPr/>
          <p:nvPr/>
        </p:nvSpPr>
        <p:spPr>
          <a:xfrm>
            <a:off x="4892040" y="1234440"/>
            <a:ext cx="3794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9ED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Wichtige Umgebungsvariablen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4892040" y="1600200"/>
            <a:ext cx="3794760" cy="2560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POSTGRES_PASSWORD — Datenbankpasswort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OIDC_ISSUER_URI — SSO-Provider-URL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CORS_ALLOWED_ORIGINS — öffentliche Domains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KODEMED_ENCRYPTION_KEY — Datenverschlüsselung (DSGVO)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KODEMED_VERSION — Image-Tag von KodeMed GmbH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AG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Vertraulich – Für CTO / IT-Admin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Linux Nativ — Installation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Automatischer Installer für Ubuntu / Debian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274320" y="1097280"/>
            <a:ext cx="2743200" cy="32004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274320" y="1097280"/>
            <a:ext cx="2743200" cy="36576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10" name="Text 8"/>
          <p:cNvSpPr/>
          <p:nvPr/>
        </p:nvSpPr>
        <p:spPr>
          <a:xfrm>
            <a:off x="411480" y="1234440"/>
            <a:ext cx="24688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Interaktiver Installer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411480" y="1554480"/>
            <a:ext cx="2468880" cy="2560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tar -xzf kodemed-linux-&lt;version&gt;.tar.gz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sudo bash install-kodemed.sh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Komponenten wählen (Server, DataServer, Grouper, UI)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Ports, Datenbank, OIDC konfigurieren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systemd-Dienste werden automatisch erstellt</a:t>
            </a:r>
            <a:endParaRPr lang="en-US" sz="900" dirty="0"/>
          </a:p>
        </p:txBody>
      </p:sp>
      <p:sp>
        <p:nvSpPr>
          <p:cNvPr id="12" name="Shape 10"/>
          <p:cNvSpPr/>
          <p:nvPr/>
        </p:nvSpPr>
        <p:spPr>
          <a:xfrm>
            <a:off x="3200400" y="1097280"/>
            <a:ext cx="2743200" cy="32004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3200400" y="1097280"/>
            <a:ext cx="2743200" cy="36576"/>
          </a:xfrm>
          <a:prstGeom prst="rect">
            <a:avLst/>
          </a:prstGeom>
          <a:solidFill>
            <a:srgbClr val="4EA72E"/>
          </a:solidFill>
          <a:ln/>
        </p:spPr>
      </p:sp>
      <p:sp>
        <p:nvSpPr>
          <p:cNvPr id="14" name="Text 12"/>
          <p:cNvSpPr/>
          <p:nvPr/>
        </p:nvSpPr>
        <p:spPr>
          <a:xfrm>
            <a:off x="3337560" y="1234440"/>
            <a:ext cx="24688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4EA7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Verzeichnisstruktur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3337560" y="1554480"/>
            <a:ext cx="2468880" cy="2560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/opt/kodemed/ — Installation (JARs, UI)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/etc/kodemed/ — Konfigurationsdateien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/var/log/kodemed/ — Anwendungslogs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/var/lib/kodemed/ — Daten (Importe)</a:t>
            </a:r>
            <a:endParaRPr lang="en-US" sz="900" dirty="0"/>
          </a:p>
        </p:txBody>
      </p:sp>
      <p:sp>
        <p:nvSpPr>
          <p:cNvPr id="16" name="Shape 14"/>
          <p:cNvSpPr/>
          <p:nvPr/>
        </p:nvSpPr>
        <p:spPr>
          <a:xfrm>
            <a:off x="6126480" y="1097280"/>
            <a:ext cx="2743200" cy="32004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7" name="Shape 15"/>
          <p:cNvSpPr/>
          <p:nvPr/>
        </p:nvSpPr>
        <p:spPr>
          <a:xfrm>
            <a:off x="6126480" y="1097280"/>
            <a:ext cx="2743200" cy="36576"/>
          </a:xfrm>
          <a:prstGeom prst="rect">
            <a:avLst/>
          </a:prstGeom>
          <a:solidFill>
            <a:srgbClr val="0F9ED5"/>
          </a:solidFill>
          <a:ln/>
        </p:spPr>
      </p:sp>
      <p:sp>
        <p:nvSpPr>
          <p:cNvPr id="18" name="Text 16"/>
          <p:cNvSpPr/>
          <p:nvPr/>
        </p:nvSpPr>
        <p:spPr>
          <a:xfrm>
            <a:off x="6263640" y="1234440"/>
            <a:ext cx="24688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F9ED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Dienstverwaltung</a:t>
            </a:r>
            <a:endParaRPr lang="en-US" sz="1200" dirty="0"/>
          </a:p>
        </p:txBody>
      </p:sp>
      <p:sp>
        <p:nvSpPr>
          <p:cNvPr id="19" name="Text 17"/>
          <p:cNvSpPr/>
          <p:nvPr/>
        </p:nvSpPr>
        <p:spPr>
          <a:xfrm>
            <a:off x="6263640" y="1554480"/>
            <a:ext cx="2468880" cy="2560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systemctl start|stop|restart kodemed-server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systemctl status kodemed-server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journalctl -u kodemed-server -f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AG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Vertraulich – Für CTO / IT-Admin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Reverse-Proxy-Konfiguration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HTTPS-Terminierung und WebSocket-Unterstützung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274320" y="1097280"/>
            <a:ext cx="4160520" cy="256032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274320" y="1097280"/>
            <a:ext cx="4160520" cy="36576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10" name="Text 8"/>
          <p:cNvSpPr/>
          <p:nvPr/>
        </p:nvSpPr>
        <p:spPr>
          <a:xfrm>
            <a:off x="457200" y="1234440"/>
            <a:ext cx="3794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Apache (mod_proxy)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457200" y="1554480"/>
            <a:ext cx="3794760" cy="19202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Aktivieren: mod_proxy, mod_proxy_http, mod_proxy_wstunnel, mod_ssl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ProxyPass /ws/ ws://localhost:8080/ws/ (WebSocket ZUERST)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ProxyPass / http://localhost:8080/ (HTTP danach)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Ein VirtualHost pro Dienst-Subdomain</a:t>
            </a:r>
            <a:endParaRPr lang="en-US" sz="900" dirty="0"/>
          </a:p>
        </p:txBody>
      </p:sp>
      <p:sp>
        <p:nvSpPr>
          <p:cNvPr id="12" name="Shape 10"/>
          <p:cNvSpPr/>
          <p:nvPr/>
        </p:nvSpPr>
        <p:spPr>
          <a:xfrm>
            <a:off x="4709160" y="1097280"/>
            <a:ext cx="4160520" cy="256032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4709160" y="1097280"/>
            <a:ext cx="4160520" cy="36576"/>
          </a:xfrm>
          <a:prstGeom prst="rect">
            <a:avLst/>
          </a:prstGeom>
          <a:solidFill>
            <a:srgbClr val="4EA72E"/>
          </a:solidFill>
          <a:ln/>
        </p:spPr>
      </p:sp>
      <p:sp>
        <p:nvSpPr>
          <p:cNvPr id="14" name="Text 12"/>
          <p:cNvSpPr/>
          <p:nvPr/>
        </p:nvSpPr>
        <p:spPr>
          <a:xfrm>
            <a:off x="4892040" y="1234440"/>
            <a:ext cx="3794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4EA7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nginx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4892040" y="1554480"/>
            <a:ext cx="3794760" cy="19202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proxy_http_version 1.1 für WebSocket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proxy_set_header Upgrade $http_upgrade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proxy_set_header Connection "upgrade"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Ein Server-Block pro Dienst-Subdomain</a:t>
            </a:r>
            <a:endParaRPr lang="en-US" sz="900" dirty="0"/>
          </a:p>
        </p:txBody>
      </p:sp>
      <p:sp>
        <p:nvSpPr>
          <p:cNvPr id="16" name="Text 14"/>
          <p:cNvSpPr/>
          <p:nvPr/>
        </p:nvSpPr>
        <p:spPr>
          <a:xfrm>
            <a:off x="274320" y="3840480"/>
            <a:ext cx="85953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E971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WebSocket-Unterstützung ist obligatorisch — CodingClient und UI kommunizieren über /ws/ mit dem Server.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AG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Vertraulich – Für CTO / IT-Admin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SSO / OIDC-Konfiguration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OpenID Connect für Authentifizierung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137160" y="1097280"/>
            <a:ext cx="2926080" cy="32004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137160" y="1097280"/>
            <a:ext cx="2926080" cy="36576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10" name="Text 8"/>
          <p:cNvSpPr/>
          <p:nvPr/>
        </p:nvSpPr>
        <p:spPr>
          <a:xfrm>
            <a:off x="274320" y="1234440"/>
            <a:ext cx="2651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Keycloak (Empfohlen)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274320" y="1554480"/>
            <a:ext cx="2651760" cy="2560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Vorkonfigurierter Keycloak-Stack bereitgestellt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Caddy für automatisches HTTPS (Let's Encrypt)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Tägliche Datenbanksicherung (30 Tage Aufbewahrung)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Brute-Force-Schutz: max. 5 Fehlversuche</a:t>
            </a:r>
            <a:endParaRPr lang="en-US" sz="900" dirty="0"/>
          </a:p>
        </p:txBody>
      </p:sp>
      <p:sp>
        <p:nvSpPr>
          <p:cNvPr id="12" name="Shape 10"/>
          <p:cNvSpPr/>
          <p:nvPr/>
        </p:nvSpPr>
        <p:spPr>
          <a:xfrm>
            <a:off x="3200400" y="1097280"/>
            <a:ext cx="2926080" cy="32004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3200400" y="1097280"/>
            <a:ext cx="2926080" cy="36576"/>
          </a:xfrm>
          <a:prstGeom prst="rect">
            <a:avLst/>
          </a:prstGeom>
          <a:solidFill>
            <a:srgbClr val="0F9ED5"/>
          </a:solidFill>
          <a:ln/>
        </p:spPr>
      </p:sp>
      <p:sp>
        <p:nvSpPr>
          <p:cNvPr id="14" name="Text 12"/>
          <p:cNvSpPr/>
          <p:nvPr/>
        </p:nvSpPr>
        <p:spPr>
          <a:xfrm>
            <a:off x="3337560" y="1234440"/>
            <a:ext cx="2651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F9ED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Erforderliche OIDC-Clients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3337560" y="1554480"/>
            <a:ext cx="2651760" cy="2560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kodemed-ui — öffentlicher Client, PKCE-Flow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kodemed-server — vertraulich, Service-Account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Rollen: admin, coder, approver, viewer</a:t>
            </a:r>
            <a:endParaRPr lang="en-US" sz="900" dirty="0"/>
          </a:p>
        </p:txBody>
      </p:sp>
      <p:sp>
        <p:nvSpPr>
          <p:cNvPr id="16" name="Shape 14"/>
          <p:cNvSpPr/>
          <p:nvPr/>
        </p:nvSpPr>
        <p:spPr>
          <a:xfrm>
            <a:off x="6263640" y="1097280"/>
            <a:ext cx="2743200" cy="32004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7" name="Shape 15"/>
          <p:cNvSpPr/>
          <p:nvPr/>
        </p:nvSpPr>
        <p:spPr>
          <a:xfrm>
            <a:off x="6263640" y="1097280"/>
            <a:ext cx="2743200" cy="36576"/>
          </a:xfrm>
          <a:prstGeom prst="rect">
            <a:avLst/>
          </a:prstGeom>
          <a:solidFill>
            <a:srgbClr val="4EA72E"/>
          </a:solidFill>
          <a:ln/>
        </p:spPr>
      </p:sp>
      <p:sp>
        <p:nvSpPr>
          <p:cNvPr id="18" name="Text 16"/>
          <p:cNvSpPr/>
          <p:nvPr/>
        </p:nvSpPr>
        <p:spPr>
          <a:xfrm>
            <a:off x="6400800" y="1234440"/>
            <a:ext cx="24688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4EA7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Alternative Anbieter</a:t>
            </a:r>
            <a:endParaRPr lang="en-US" sz="1200" dirty="0"/>
          </a:p>
        </p:txBody>
      </p:sp>
      <p:sp>
        <p:nvSpPr>
          <p:cNvPr id="19" name="Text 17"/>
          <p:cNvSpPr/>
          <p:nvPr/>
        </p:nvSpPr>
        <p:spPr>
          <a:xfrm>
            <a:off x="6400800" y="1554480"/>
            <a:ext cx="2468880" cy="2560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Azure AD, Okta, Auth0 ebenfalls unterstützt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OIDC_ISSUER_URI + OIDC_JWK_URI in .env setzen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Token muss sub + Rollen/Gruppen-Claims enthalten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AG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Vertraulich – Für CTO / IT-Admin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KodeMed aktualisieren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Upgrade-Verfahren für jedes Bereitstellungsmodell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137160" y="1097280"/>
            <a:ext cx="2926080" cy="32004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137160" y="1097280"/>
            <a:ext cx="2926080" cy="36576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10" name="Text 8"/>
          <p:cNvSpPr/>
          <p:nvPr/>
        </p:nvSpPr>
        <p:spPr>
          <a:xfrm>
            <a:off x="274320" y="1234440"/>
            <a:ext cx="2651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Docker Compose Update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274320" y="1554480"/>
            <a:ext cx="2651760" cy="2560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docker compose pull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docker compose up -d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curl localhost:8080/actuator/health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Rollback: vorherige Version in .env setzen</a:t>
            </a:r>
            <a:endParaRPr lang="en-US" sz="900" dirty="0"/>
          </a:p>
        </p:txBody>
      </p:sp>
      <p:sp>
        <p:nvSpPr>
          <p:cNvPr id="12" name="Shape 10"/>
          <p:cNvSpPr/>
          <p:nvPr/>
        </p:nvSpPr>
        <p:spPr>
          <a:xfrm>
            <a:off x="3200400" y="1097280"/>
            <a:ext cx="2926080" cy="32004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3200400" y="1097280"/>
            <a:ext cx="2926080" cy="36576"/>
          </a:xfrm>
          <a:prstGeom prst="rect">
            <a:avLst/>
          </a:prstGeom>
          <a:solidFill>
            <a:srgbClr val="4EA72E"/>
          </a:solidFill>
          <a:ln/>
        </p:spPr>
      </p:sp>
      <p:sp>
        <p:nvSpPr>
          <p:cNvPr id="14" name="Text 12"/>
          <p:cNvSpPr/>
          <p:nvPr/>
        </p:nvSpPr>
        <p:spPr>
          <a:xfrm>
            <a:off x="3337560" y="1234440"/>
            <a:ext cx="2651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4EA7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Linux Nativ Update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3337560" y="1554480"/>
            <a:ext cx="2651760" cy="2560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Dienste stoppen: systemctl stop kodemed-*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Backup: cp -r /opt/kodemed /opt/kodemed.backup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Neue Version extrahieren + sudo bash install-kodemed.sh --upgrade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Dienste starten und Gesundheit prüfen</a:t>
            </a:r>
            <a:endParaRPr lang="en-US" sz="900" dirty="0"/>
          </a:p>
        </p:txBody>
      </p:sp>
      <p:sp>
        <p:nvSpPr>
          <p:cNvPr id="16" name="Shape 14"/>
          <p:cNvSpPr/>
          <p:nvPr/>
        </p:nvSpPr>
        <p:spPr>
          <a:xfrm>
            <a:off x="6263640" y="1097280"/>
            <a:ext cx="2743200" cy="32004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7" name="Shape 15"/>
          <p:cNvSpPr/>
          <p:nvPr/>
        </p:nvSpPr>
        <p:spPr>
          <a:xfrm>
            <a:off x="6263640" y="1097280"/>
            <a:ext cx="2743200" cy="36576"/>
          </a:xfrm>
          <a:prstGeom prst="rect">
            <a:avLst/>
          </a:prstGeom>
          <a:solidFill>
            <a:srgbClr val="0F9ED5"/>
          </a:solidFill>
          <a:ln/>
        </p:spPr>
      </p:sp>
      <p:sp>
        <p:nvSpPr>
          <p:cNvPr id="18" name="Text 16"/>
          <p:cNvSpPr/>
          <p:nvPr/>
        </p:nvSpPr>
        <p:spPr>
          <a:xfrm>
            <a:off x="6400800" y="1234440"/>
            <a:ext cx="24688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F9ED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Kubernetes / OpenShift Update</a:t>
            </a:r>
            <a:endParaRPr lang="en-US" sz="1200" dirty="0"/>
          </a:p>
        </p:txBody>
      </p:sp>
      <p:sp>
        <p:nvSpPr>
          <p:cNvPr id="19" name="Text 17"/>
          <p:cNvSpPr/>
          <p:nvPr/>
        </p:nvSpPr>
        <p:spPr>
          <a:xfrm>
            <a:off x="6400800" y="1554480"/>
            <a:ext cx="2468880" cy="2560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imageTag in values.yaml aktualisieren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helm upgrade kodemed charts/kodemed/ -f values.yaml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kubectl rollout status deployment/kodemed-server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Rollback: helm rollback kodemed 1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AG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Vertraulich – Für CTO / IT-Admin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Health Checks &amp; Backup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Überwachungsendpunkte und Datensicherung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274320" y="1097280"/>
            <a:ext cx="4160520" cy="18288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274320" y="1097280"/>
            <a:ext cx="4160520" cy="36576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10" name="Text 8"/>
          <p:cNvSpPr/>
          <p:nvPr/>
        </p:nvSpPr>
        <p:spPr>
          <a:xfrm>
            <a:off x="457200" y="1188720"/>
            <a:ext cx="37947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Health-Endpunkte</a:t>
            </a:r>
            <a:endParaRPr lang="en-US" sz="1200" dirty="0"/>
          </a:p>
        </p:txBody>
      </p:sp>
      <p:graphicFrame>
        <p:nvGraphicFramePr>
          <p:cNvPr id="10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57200" y="1463040"/>
          <a:ext cx="3794760" cy="914400"/>
        </p:xfrm>
        <a:graphic>
          <a:graphicData uri="http://schemas.openxmlformats.org/drawingml/2006/table">
            <a:tbl>
              <a:tblPr/>
              <a:tblGrid>
                <a:gridCol w="1097280"/>
                <a:gridCol w="1371600"/>
                <a:gridCol w="1325880"/>
              </a:tblGrid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Dienst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Endpunkt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Erwartet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Server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/actuator/health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{"status":"UP"}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DataServer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/actuator/health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{"status":"UP"}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GrouperServer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/actuator/health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{"status":"UP"}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CodingUI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/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HTTP 200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</a:tbl>
          </a:graphicData>
        </a:graphic>
      </p:graphicFrame>
      <p:sp>
        <p:nvSpPr>
          <p:cNvPr id="12" name="Shape 9"/>
          <p:cNvSpPr/>
          <p:nvPr/>
        </p:nvSpPr>
        <p:spPr>
          <a:xfrm>
            <a:off x="4709160" y="1097280"/>
            <a:ext cx="4160520" cy="32004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3" name="Shape 10"/>
          <p:cNvSpPr/>
          <p:nvPr/>
        </p:nvSpPr>
        <p:spPr>
          <a:xfrm>
            <a:off x="4709160" y="1097280"/>
            <a:ext cx="4160520" cy="36576"/>
          </a:xfrm>
          <a:prstGeom prst="rect">
            <a:avLst/>
          </a:prstGeom>
          <a:solidFill>
            <a:srgbClr val="4EA72E"/>
          </a:solidFill>
          <a:ln/>
        </p:spPr>
      </p:sp>
      <p:sp>
        <p:nvSpPr>
          <p:cNvPr id="14" name="Text 11"/>
          <p:cNvSpPr/>
          <p:nvPr/>
        </p:nvSpPr>
        <p:spPr>
          <a:xfrm>
            <a:off x="4892040" y="1234440"/>
            <a:ext cx="3794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4EA7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Datenbanksicherung</a:t>
            </a:r>
            <a:endParaRPr lang="en-US" sz="1300" dirty="0"/>
          </a:p>
        </p:txBody>
      </p:sp>
      <p:sp>
        <p:nvSpPr>
          <p:cNvPr id="15" name="Text 12"/>
          <p:cNvSpPr/>
          <p:nvPr/>
        </p:nvSpPr>
        <p:spPr>
          <a:xfrm>
            <a:off x="4892040" y="1554480"/>
            <a:ext cx="3794760" cy="2560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PostgreSQL ist die einzige zustandsbehaftete Komponente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pg_dump -U kodemed kodemed | gzip &gt; backup.sql.gz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Tägliche Sicherungen planen (cron oder pg-backup-Container)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Wiederherstellungsverfahren regelmässig testen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11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4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KodeMed DevOps- &amp; Serveradministrations-Handbuch</dc:title>
  <dc:subject>PptxGenJS Presentation</dc:subject>
  <dc:creator>KodeMed GmbH</dc:creator>
  <cp:lastModifiedBy>KodeMed GmbH</cp:lastModifiedBy>
  <cp:revision>1</cp:revision>
  <dcterms:created xsi:type="dcterms:W3CDTF">2026-03-15T10:35:34Z</dcterms:created>
  <dcterms:modified xsi:type="dcterms:W3CDTF">2026-03-15T10:35:34Z</dcterms:modified>
</cp:coreProperties>
</file>