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svg"/><Relationship Id="rId9" Type="http://schemas.openxmlformats.org/officeDocument/2006/relationships/image" Target="../media/image-2-9.png"/><Relationship Id="rId10" Type="http://schemas.openxmlformats.org/officeDocument/2006/relationships/image" Target="../media/image-2-10.svg"/><Relationship Id="rId11" Type="http://schemas.openxmlformats.org/officeDocument/2006/relationships/image" Target="../media/image-2-11.png"/><Relationship Id="rId12" Type="http://schemas.openxmlformats.org/officeDocument/2006/relationships/image" Target="../media/image-2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image" Target="../media/image-3-5.png"/><Relationship Id="rId6" Type="http://schemas.openxmlformats.org/officeDocument/2006/relationships/image" Target="../media/image-3-6.svg"/><Relationship Id="rId7" Type="http://schemas.openxmlformats.org/officeDocument/2006/relationships/image" Target="../media/image-3-7.png"/><Relationship Id="rId8" Type="http://schemas.openxmlformats.org/officeDocument/2006/relationships/image" Target="../media/image-3-8.svg"/><Relationship Id="rId9" Type="http://schemas.openxmlformats.org/officeDocument/2006/relationships/image" Target="../media/image-3-9.png"/><Relationship Id="rId10" Type="http://schemas.openxmlformats.org/officeDocument/2006/relationships/image" Target="../media/image-3-10.svg"/><Relationship Id="rId11" Type="http://schemas.openxmlformats.org/officeDocument/2006/relationships/image" Target="../media/image-3-11.png"/><Relationship Id="rId12" Type="http://schemas.openxmlformats.org/officeDocument/2006/relationships/image" Target="../media/image-3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Case Coding Platform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CTOs, IT Administration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KodeMed?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clinical coding solution for Swiss hospitals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2920" y="1399032"/>
            <a:ext cx="182880" cy="1828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77240" y="1371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ICD-10, CHOP and ATC coding with autocomplete</a:t>
            </a:r>
            <a:endParaRPr lang="en-US" sz="11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2920" y="1856232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7240" y="18288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SwissDRG, TARPSY and ST Reha real-time grouping</a:t>
            </a:r>
            <a:endParaRPr lang="en-US" sz="11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2920" y="2313432"/>
            <a:ext cx="182880" cy="1828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77240" y="22860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/ BFS format compliance (Swiss Federal Statistics Office)</a:t>
            </a:r>
            <a:endParaRPr lang="en-US" sz="11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2920" y="2770632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77240" y="27432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Multilingual interface: German, French, Italian, English</a:t>
            </a:r>
            <a:endParaRPr lang="en-US" sz="11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2920" y="3227832"/>
            <a:ext cx="182880" cy="18288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777240" y="32004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for secure, centralized authentication</a:t>
            </a:r>
            <a:endParaRPr lang="en-US" sz="11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2920" y="3685032"/>
            <a:ext cx="182880" cy="18288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777240" y="3657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Post-coding webhook for automatic result delivery to HIS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Platform Components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integrated services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65760" y="1261872"/>
            <a:ext cx="164592" cy="16459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6692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API, WebSocket, sessions, audit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201168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03120" y="1261872"/>
            <a:ext cx="164592" cy="16459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30428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210312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ICD-10, CHOP, ATC, SwissDRG catalogs</a:t>
            </a:r>
            <a:endParaRPr lang="en-US" sz="700" dirty="0"/>
          </a:p>
        </p:txBody>
      </p:sp>
      <p:sp>
        <p:nvSpPr>
          <p:cNvPr id="18" name="Shape 14"/>
          <p:cNvSpPr/>
          <p:nvPr/>
        </p:nvSpPr>
        <p:spPr>
          <a:xfrm>
            <a:off x="374904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40480" y="1261872"/>
            <a:ext cx="164592" cy="16459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04164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384048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SwissDRG, TARPSY, ST Reha grouping</a:t>
            </a:r>
            <a:endParaRPr lang="en-US" sz="700" dirty="0"/>
          </a:p>
        </p:txBody>
      </p:sp>
      <p:sp>
        <p:nvSpPr>
          <p:cNvPr id="23" name="Shape 18"/>
          <p:cNvSpPr/>
          <p:nvPr/>
        </p:nvSpPr>
        <p:spPr>
          <a:xfrm>
            <a:off x="548640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77840" y="1261872"/>
            <a:ext cx="164592" cy="16459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77900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7" name="Text 21"/>
          <p:cNvSpPr/>
          <p:nvPr/>
        </p:nvSpPr>
        <p:spPr>
          <a:xfrm>
            <a:off x="557784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 web frontend (14+ data blocks)</a:t>
            </a:r>
            <a:endParaRPr lang="en-US" sz="700" dirty="0"/>
          </a:p>
        </p:txBody>
      </p:sp>
      <p:sp>
        <p:nvSpPr>
          <p:cNvPr id="28" name="Shape 22"/>
          <p:cNvSpPr/>
          <p:nvPr/>
        </p:nvSpPr>
        <p:spPr>
          <a:xfrm>
            <a:off x="722376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15200" y="1261872"/>
            <a:ext cx="164592" cy="164592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751636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32" name="Text 25"/>
          <p:cNvSpPr/>
          <p:nvPr/>
        </p:nvSpPr>
        <p:spPr>
          <a:xfrm>
            <a:off x="731520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DLL for HIS integration (.NET / VB / C#)</a:t>
            </a:r>
            <a:endParaRPr lang="en-US" sz="700" dirty="0"/>
          </a:p>
        </p:txBody>
      </p:sp>
      <p:sp>
        <p:nvSpPr>
          <p:cNvPr id="33" name="Shape 26"/>
          <p:cNvSpPr/>
          <p:nvPr/>
        </p:nvSpPr>
        <p:spPr>
          <a:xfrm>
            <a:off x="2743200" y="2651760"/>
            <a:ext cx="36576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4" name="Shape 27"/>
          <p:cNvSpPr/>
          <p:nvPr/>
        </p:nvSpPr>
        <p:spPr>
          <a:xfrm>
            <a:off x="2743200" y="265176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35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26080" y="2834640"/>
            <a:ext cx="182880" cy="182880"/>
          </a:xfrm>
          <a:prstGeom prst="rect">
            <a:avLst/>
          </a:prstGeom>
        </p:spPr>
      </p:pic>
      <p:sp>
        <p:nvSpPr>
          <p:cNvPr id="36" name="Text 28"/>
          <p:cNvSpPr/>
          <p:nvPr/>
        </p:nvSpPr>
        <p:spPr>
          <a:xfrm>
            <a:off x="3200400" y="2788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7" name="Text 29"/>
          <p:cNvSpPr/>
          <p:nvPr/>
        </p:nvSpPr>
        <p:spPr>
          <a:xfrm>
            <a:off x="2926080" y="310896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app, WebSocket, webhook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Options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paths to integrate with your Hospital Information System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 DLL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HIS Integration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In-process DLL loaded by HIS application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from .NET, VB6, VBA, C#, Delphi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opens auth + coding UI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returns coded data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3rd Party Apps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session data to server REST API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pushes to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language/platform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status updates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Security &amp; Compliance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Enterprise-grade security for healthcare data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Authentication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(PKCE flow)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Keycloak, Auth0, Azure AD, Okta compatible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Group-based access control (admin, coder, approver, viewer)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auto-refresh, session expiry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GDPR / nDSG Compliance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minimization (webhook opt-in fields)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for all session events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 protection on webhook URLs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patient data stored on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/ WSS encryption everywhere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deployment for any infrastructure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(Linux)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deployment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install via install-kodemed.sh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or H2 database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proxy with Apache/nginx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self-contained EXE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admin rights required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Auto-setup: COM registration + env vars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 / VDI compatible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Cloud &amp; Orchestration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Kubernetes, OpenShift &amp; Harbor-ready container deployment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79476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1005840"/>
            <a:ext cx="420624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005840"/>
            <a:ext cx="420624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846320" y="10972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46320" y="137160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1600200"/>
          <a:ext cx="384048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846320" y="278892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27432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274320" y="365760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45720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services ship as Docker images (OCI-compliant)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to Kubernetes with Helm charts or plain manifests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0916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09160" y="365760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89204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Harbor registry for image storage &amp; distribution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Vulnerability scanning (Trivy) on every push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Ready for Integration?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our team for a technical demo and integration planning session.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Switzerland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Clinical Case Coding Platform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