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svg"/><Relationship Id="rId3" Type="http://schemas.openxmlformats.org/officeDocument/2006/relationships/image" Target="../media/image-2-3.png"/><Relationship Id="rId4" Type="http://schemas.openxmlformats.org/officeDocument/2006/relationships/image" Target="../media/image-2-4.svg"/><Relationship Id="rId5" Type="http://schemas.openxmlformats.org/officeDocument/2006/relationships/image" Target="../media/image-2-5.png"/><Relationship Id="rId6" Type="http://schemas.openxmlformats.org/officeDocument/2006/relationships/image" Target="../media/image-2-6.svg"/><Relationship Id="rId7" Type="http://schemas.openxmlformats.org/officeDocument/2006/relationships/image" Target="../media/image-2-7.png"/><Relationship Id="rId8" Type="http://schemas.openxmlformats.org/officeDocument/2006/relationships/image" Target="../media/image-2-8.svg"/><Relationship Id="rId9" Type="http://schemas.openxmlformats.org/officeDocument/2006/relationships/image" Target="../media/image-2-9.png"/><Relationship Id="rId10" Type="http://schemas.openxmlformats.org/officeDocument/2006/relationships/image" Target="../media/image-2-10.svg"/><Relationship Id="rId11" Type="http://schemas.openxmlformats.org/officeDocument/2006/relationships/image" Target="../media/image-2-11.png"/><Relationship Id="rId12" Type="http://schemas.openxmlformats.org/officeDocument/2006/relationships/image" Target="../media/image-2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svg"/><Relationship Id="rId3" Type="http://schemas.openxmlformats.org/officeDocument/2006/relationships/image" Target="../media/image-3-3.png"/><Relationship Id="rId4" Type="http://schemas.openxmlformats.org/officeDocument/2006/relationships/image" Target="../media/image-3-4.svg"/><Relationship Id="rId5" Type="http://schemas.openxmlformats.org/officeDocument/2006/relationships/image" Target="../media/image-3-5.png"/><Relationship Id="rId6" Type="http://schemas.openxmlformats.org/officeDocument/2006/relationships/image" Target="../media/image-3-6.svg"/><Relationship Id="rId7" Type="http://schemas.openxmlformats.org/officeDocument/2006/relationships/image" Target="../media/image-3-7.png"/><Relationship Id="rId8" Type="http://schemas.openxmlformats.org/officeDocument/2006/relationships/image" Target="../media/image-3-8.svg"/><Relationship Id="rId9" Type="http://schemas.openxmlformats.org/officeDocument/2006/relationships/image" Target="../media/image-3-9.png"/><Relationship Id="rId10" Type="http://schemas.openxmlformats.org/officeDocument/2006/relationships/image" Target="../media/image-3-10.svg"/><Relationship Id="rId11" Type="http://schemas.openxmlformats.org/officeDocument/2006/relationships/image" Target="../media/image-3-11.png"/><Relationship Id="rId12" Type="http://schemas.openxmlformats.org/officeDocument/2006/relationships/image" Target="../media/image-3-12.sv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Plateforme de codage clinique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CTOs, l’administration IT &amp; DevOps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Qu’est-ce que KodeMed ?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Solution complète de codage pour les hôpitaux suisses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3291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502920" y="1399032"/>
            <a:ext cx="182880" cy="182880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777240" y="1371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Codage interactif ICD-10, CHOP et ATC avec auto-complétion</a:t>
            </a:r>
            <a:endParaRPr lang="en-US" sz="1100" dirty="0"/>
          </a:p>
        </p:txBody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20" y="1856232"/>
            <a:ext cx="182880" cy="18288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" y="18288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Groupage SwissDRG, TARPSY et ST Reha en temps réel</a:t>
            </a:r>
            <a:endParaRPr lang="en-US" sz="1100" dirty="0"/>
          </a:p>
        </p:txBody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2920" y="2313432"/>
            <a:ext cx="182880" cy="18288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77240" y="22860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Conformité au format SpiGes / OFS (Office fédéral de la statistique)</a:t>
            </a:r>
            <a:endParaRPr lang="en-US" sz="1100" dirty="0"/>
          </a:p>
        </p:txBody>
      </p:sp>
      <p:pic>
        <p:nvPicPr>
          <p:cNvPr id="16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02920" y="2770632"/>
            <a:ext cx="182880" cy="18288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777240" y="27432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Interface multilingue : allemand, français, italien, anglais</a:t>
            </a:r>
            <a:endParaRPr lang="en-US" sz="1100" dirty="0"/>
          </a:p>
        </p:txBody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02920" y="3227832"/>
            <a:ext cx="182880" cy="18288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777240" y="32004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pour une authentification sécurisée</a:t>
            </a:r>
            <a:endParaRPr lang="en-US" sz="1100" dirty="0"/>
          </a:p>
        </p:txBody>
      </p:sp>
      <p:pic>
        <p:nvPicPr>
          <p:cNvPr id="20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02920" y="3685032"/>
            <a:ext cx="182880" cy="182880"/>
          </a:xfrm>
          <a:prstGeom prst="rect">
            <a:avLst/>
          </a:prstGeom>
        </p:spPr>
      </p:pic>
      <p:sp>
        <p:nvSpPr>
          <p:cNvPr id="21" name="Text 13"/>
          <p:cNvSpPr/>
          <p:nvPr/>
        </p:nvSpPr>
        <p:spPr>
          <a:xfrm>
            <a:off x="777240" y="365760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post-codage pour la transmission automatique des résultats au SIH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Composants de la plateforme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services intégrés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10" name="Image 0" descr="preencoded.png">    </p:cNvPr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365760" y="1261872"/>
            <a:ext cx="164592" cy="16459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56692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KodeMed.Server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36576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REST, WebSocket, sessions, audit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201168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011680" y="1097280"/>
            <a:ext cx="16002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03120" y="1261872"/>
            <a:ext cx="164592" cy="16459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230428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KodeMed.DataServer</a:t>
            </a:r>
            <a:endParaRPr lang="en-US" sz="800" dirty="0"/>
          </a:p>
        </p:txBody>
      </p:sp>
      <p:sp>
        <p:nvSpPr>
          <p:cNvPr id="17" name="Text 13"/>
          <p:cNvSpPr/>
          <p:nvPr/>
        </p:nvSpPr>
        <p:spPr>
          <a:xfrm>
            <a:off x="210312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Catalogues ICD-10, CHOP, ATC, SwissDRG</a:t>
            </a:r>
            <a:endParaRPr lang="en-US" sz="700" dirty="0"/>
          </a:p>
        </p:txBody>
      </p:sp>
      <p:sp>
        <p:nvSpPr>
          <p:cNvPr id="18" name="Shape 14"/>
          <p:cNvSpPr/>
          <p:nvPr/>
        </p:nvSpPr>
        <p:spPr>
          <a:xfrm>
            <a:off x="374904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5"/>
          <p:cNvSpPr/>
          <p:nvPr/>
        </p:nvSpPr>
        <p:spPr>
          <a:xfrm>
            <a:off x="374904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840480" y="1261872"/>
            <a:ext cx="164592" cy="16459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04164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KodeMed.GrouperServer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384048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Groupage SwissDRG, TARPSY, ST Reha</a:t>
            </a:r>
            <a:endParaRPr lang="en-US" sz="700" dirty="0"/>
          </a:p>
        </p:txBody>
      </p:sp>
      <p:sp>
        <p:nvSpPr>
          <p:cNvPr id="23" name="Shape 18"/>
          <p:cNvSpPr/>
          <p:nvPr/>
        </p:nvSpPr>
        <p:spPr>
          <a:xfrm>
            <a:off x="548640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5486400" y="1097280"/>
            <a:ext cx="1600200" cy="36576"/>
          </a:xfrm>
          <a:prstGeom prst="rect">
            <a:avLst/>
          </a:prstGeom>
          <a:solidFill>
            <a:srgbClr val="0F9ED5"/>
          </a:solidFill>
          <a:ln/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77840" y="1261872"/>
            <a:ext cx="164592" cy="16459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77900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KodeMed.CodingUI</a:t>
            </a:r>
            <a:endParaRPr lang="en-US" sz="800" dirty="0"/>
          </a:p>
        </p:txBody>
      </p:sp>
      <p:sp>
        <p:nvSpPr>
          <p:cNvPr id="27" name="Text 21"/>
          <p:cNvSpPr/>
          <p:nvPr/>
        </p:nvSpPr>
        <p:spPr>
          <a:xfrm>
            <a:off x="557784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 web React/Vite (14+ blocs de données)</a:t>
            </a:r>
            <a:endParaRPr lang="en-US" sz="700" dirty="0"/>
          </a:p>
        </p:txBody>
      </p:sp>
      <p:sp>
        <p:nvSpPr>
          <p:cNvPr id="28" name="Shape 22"/>
          <p:cNvSpPr/>
          <p:nvPr/>
        </p:nvSpPr>
        <p:spPr>
          <a:xfrm>
            <a:off x="7223760" y="1097280"/>
            <a:ext cx="160020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9" name="Shape 23"/>
          <p:cNvSpPr/>
          <p:nvPr/>
        </p:nvSpPr>
        <p:spPr>
          <a:xfrm>
            <a:off x="7223760" y="1097280"/>
            <a:ext cx="1600200" cy="36576"/>
          </a:xfrm>
          <a:prstGeom prst="rect">
            <a:avLst/>
          </a:prstGeom>
          <a:solidFill>
            <a:srgbClr val="E97132"/>
          </a:solidFill>
          <a:ln/>
        </p:spPr>
      </p:sp>
      <p:pic>
        <p:nvPicPr>
          <p:cNvPr id="30" name="Image 4" descr="preencoded.png">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315200" y="1261872"/>
            <a:ext cx="164592" cy="164592"/>
          </a:xfrm>
          <a:prstGeom prst="rect">
            <a:avLst/>
          </a:prstGeom>
        </p:spPr>
      </p:pic>
      <p:sp>
        <p:nvSpPr>
          <p:cNvPr id="31" name="Text 24"/>
          <p:cNvSpPr/>
          <p:nvPr/>
        </p:nvSpPr>
        <p:spPr>
          <a:xfrm>
            <a:off x="7516368" y="1234440"/>
            <a:ext cx="121615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KodeMed.Interface</a:t>
            </a:r>
            <a:endParaRPr lang="en-US" sz="800" dirty="0"/>
          </a:p>
        </p:txBody>
      </p:sp>
      <p:sp>
        <p:nvSpPr>
          <p:cNvPr id="32" name="Text 25"/>
          <p:cNvSpPr/>
          <p:nvPr/>
        </p:nvSpPr>
        <p:spPr>
          <a:xfrm>
            <a:off x="7315200" y="1600200"/>
            <a:ext cx="1417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COM pour l’intégration SIH (.NET / VB / C#)</a:t>
            </a:r>
            <a:endParaRPr lang="en-US" sz="700" dirty="0"/>
          </a:p>
        </p:txBody>
      </p:sp>
      <p:sp>
        <p:nvSpPr>
          <p:cNvPr id="33" name="Shape 26"/>
          <p:cNvSpPr/>
          <p:nvPr/>
        </p:nvSpPr>
        <p:spPr>
          <a:xfrm>
            <a:off x="2743200" y="2651760"/>
            <a:ext cx="3657600" cy="10972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4" name="Shape 27"/>
          <p:cNvSpPr/>
          <p:nvPr/>
        </p:nvSpPr>
        <p:spPr>
          <a:xfrm>
            <a:off x="2743200" y="265176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pic>
        <p:nvPicPr>
          <p:cNvPr id="35" name="Image 5" descr="preencoded.png">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926080" y="2834640"/>
            <a:ext cx="182880" cy="182880"/>
          </a:xfrm>
          <a:prstGeom prst="rect">
            <a:avLst/>
          </a:prstGeom>
        </p:spPr>
      </p:pic>
      <p:sp>
        <p:nvSpPr>
          <p:cNvPr id="36" name="Text 28"/>
          <p:cNvSpPr/>
          <p:nvPr/>
        </p:nvSpPr>
        <p:spPr>
          <a:xfrm>
            <a:off x="3200400" y="27889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KodeMed.CodingClient</a:t>
            </a:r>
            <a:endParaRPr lang="en-US" sz="1000" dirty="0"/>
          </a:p>
        </p:txBody>
      </p:sp>
      <p:sp>
        <p:nvSpPr>
          <p:cNvPr id="37" name="Text 29"/>
          <p:cNvSpPr/>
          <p:nvPr/>
        </p:nvSpPr>
        <p:spPr>
          <a:xfrm>
            <a:off x="2926080" y="3108960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tray, WebSocket, webhook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Options d’intégration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voies pour intégrer votre système d’information hospitalier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 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directe au SIH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DLL in-process chargée par l’application SIH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.NET, VB6, VBA, C#, Delphi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ouvre auth + interface de codage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retourne les données codées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 :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 tierces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7452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des données de session à l’API REST du serveur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serveur transmet au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 langage/plateforme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de statut en temps réel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Sécurité &amp; conformité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Sécurité de niveau entreprise pour les données de santé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Authentification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 (flux PKCE)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Contrôle d’accès par groupes (admin, codeur, approbateur, lecteur)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automatique des tokens, expiration de session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Conformité RGPD / nLPD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Minimisation des données (champs webhook opt-in)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Piste d’audit pour tous les événements de session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SSRF sur les URL de webhook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Aucune donnée patient stockée sur le serveur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Chiffrement HTTPS / WSS partout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Déploiement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flexible pour toute infrastructure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Serveur (Linux)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Docker Compose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Installation native via install-kodemed.sh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 de données PostgreSQL ou H2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Reverse proxy avec Apache/nginx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Client (Windows)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160020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portable autonome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droit d’administrateur requis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Auto-setup : enregistrement COM + variables d’environnement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Citrix / VDI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Cloud &amp; orchestration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conteneurisé prêt pour Kubernetes, OpenShift &amp; Harbor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347472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9728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Harbor Registry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417320"/>
            <a:ext cx="310896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kodemed/dataserver:latest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kodemed/grouper:latest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kodemed/codingui:latest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27432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Trivy scan + Cosign/Notary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3794760" y="1920240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pull &gt;&gt;&gt;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4206240" cy="24688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663440" y="1005840"/>
            <a:ext cx="420624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4"/>
          <p:cNvSpPr/>
          <p:nvPr/>
        </p:nvSpPr>
        <p:spPr>
          <a:xfrm>
            <a:off x="4846320" y="109728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Kubernetes / OpenShift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46320" y="1371600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Ingress / Route</a:t>
            </a:r>
            <a:endParaRPr lang="en-US" sz="9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46320" y="1600200"/>
          <a:ext cx="384048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548640"/>
                <a:gridCol w="10972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Service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HPA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kodemed-dataserver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:8081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kodemed-grouper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:8082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kodemed-ui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:3000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9" name="Text 16"/>
          <p:cNvSpPr/>
          <p:nvPr/>
        </p:nvSpPr>
        <p:spPr>
          <a:xfrm>
            <a:off x="4846320" y="2788920"/>
            <a:ext cx="3840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PostgreSQL (StatefulSet / external)</a:t>
            </a:r>
            <a:endParaRPr lang="en-US" sz="800" dirty="0"/>
          </a:p>
        </p:txBody>
      </p:sp>
      <p:sp>
        <p:nvSpPr>
          <p:cNvPr id="20" name="Shape 17"/>
          <p:cNvSpPr/>
          <p:nvPr/>
        </p:nvSpPr>
        <p:spPr>
          <a:xfrm>
            <a:off x="27432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1" name="Shape 18"/>
          <p:cNvSpPr/>
          <p:nvPr/>
        </p:nvSpPr>
        <p:spPr>
          <a:xfrm>
            <a:off x="274320" y="365760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2" name="Text 19"/>
          <p:cNvSpPr/>
          <p:nvPr/>
        </p:nvSpPr>
        <p:spPr>
          <a:xfrm>
            <a:off x="45720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Tous les services livrés en images Docker (conformes OCI)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Déploiement sur Kubernetes avec Helm Charts ou manifests</a:t>
            </a:r>
            <a:endParaRPr lang="en-US" sz="800" dirty="0"/>
          </a:p>
        </p:txBody>
      </p:sp>
      <p:sp>
        <p:nvSpPr>
          <p:cNvPr id="23" name="Shape 20"/>
          <p:cNvSpPr/>
          <p:nvPr/>
        </p:nvSpPr>
        <p:spPr>
          <a:xfrm>
            <a:off x="4709160" y="3657600"/>
            <a:ext cx="4160520" cy="8229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4709160" y="365760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2"/>
          <p:cNvSpPr/>
          <p:nvPr/>
        </p:nvSpPr>
        <p:spPr>
          <a:xfrm>
            <a:off x="4892040" y="3749040"/>
            <a:ext cx="37947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Registre Harbor privé pour le stockage et la distribution d’images</a:t>
            </a:r>
            <a:endParaRPr lang="en-US" sz="8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8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de vulnérabilités (Trivy) à chaque push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Prêt pour l’intégration 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Contactez notre équipe pour une démo technique et une session de planification.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www.kodemed.com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GmbH • Suisse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Plateforme de codage clinique</dc:title>
  <dc:subject>PptxGenJS Presentation</dc:subject>
  <dc:creator>KodeMed GmbH</dc:creator>
  <cp:lastModifiedBy>KodeMed GmbH</cp:lastModifiedBy>
  <cp:revision>1</cp:revision>
  <dcterms:created xsi:type="dcterms:W3CDTF">2026-03-15T10:35:34Z</dcterms:created>
  <dcterms:modified xsi:type="dcterms:W3CDTF">2026-03-15T10:35:34Z</dcterms:modified>
</cp:coreProperties>
</file>