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svg"/><Relationship Id="rId3" Type="http://schemas.openxmlformats.org/officeDocument/2006/relationships/image" Target="../media/image-2-3.png"/><Relationship Id="rId4" Type="http://schemas.openxmlformats.org/officeDocument/2006/relationships/image" Target="../media/image-2-4.svg"/><Relationship Id="rId5" Type="http://schemas.openxmlformats.org/officeDocument/2006/relationships/image" Target="../media/image-2-5.png"/><Relationship Id="rId6" Type="http://schemas.openxmlformats.org/officeDocument/2006/relationships/image" Target="../media/image-2-6.svg"/><Relationship Id="rId7" Type="http://schemas.openxmlformats.org/officeDocument/2006/relationships/image" Target="../media/image-2-7.png"/><Relationship Id="rId8" Type="http://schemas.openxmlformats.org/officeDocument/2006/relationships/image" Target="../media/image-2-8.svg"/><Relationship Id="rId9" Type="http://schemas.openxmlformats.org/officeDocument/2006/relationships/image" Target="../media/image-2-9.png"/><Relationship Id="rId10" Type="http://schemas.openxmlformats.org/officeDocument/2006/relationships/image" Target="../media/image-2-10.svg"/><Relationship Id="rId11" Type="http://schemas.openxmlformats.org/officeDocument/2006/relationships/image" Target="../media/image-2-11.png"/><Relationship Id="rId12" Type="http://schemas.openxmlformats.org/officeDocument/2006/relationships/image" Target="../media/image-2-12.sv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svg"/><Relationship Id="rId3" Type="http://schemas.openxmlformats.org/officeDocument/2006/relationships/image" Target="../media/image-3-3.png"/><Relationship Id="rId4" Type="http://schemas.openxmlformats.org/officeDocument/2006/relationships/image" Target="../media/image-3-4.svg"/><Relationship Id="rId5" Type="http://schemas.openxmlformats.org/officeDocument/2006/relationships/image" Target="../media/image-3-5.png"/><Relationship Id="rId6" Type="http://schemas.openxmlformats.org/officeDocument/2006/relationships/image" Target="../media/image-3-6.svg"/><Relationship Id="rId7" Type="http://schemas.openxmlformats.org/officeDocument/2006/relationships/image" Target="../media/image-3-7.png"/><Relationship Id="rId8" Type="http://schemas.openxmlformats.org/officeDocument/2006/relationships/image" Target="../media/image-3-8.svg"/><Relationship Id="rId9" Type="http://schemas.openxmlformats.org/officeDocument/2006/relationships/image" Target="../media/image-3-9.png"/><Relationship Id="rId10" Type="http://schemas.openxmlformats.org/officeDocument/2006/relationships/image" Target="../media/image-3-10.svg"/><Relationship Id="rId11" Type="http://schemas.openxmlformats.org/officeDocument/2006/relationships/image" Target="../media/image-3-11.png"/><Relationship Id="rId12" Type="http://schemas.openxmlformats.org/officeDocument/2006/relationships/image" Target="../media/image-3-12.sv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371600" y="13716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Piattaforma di codifica clinica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828800" y="19202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CTO, amministrazione IT &amp; DevOps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828800" y="3931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2026.3.6.03626  |  KodeMed GmbH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Cos’è KodeMed?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Soluzione completa di codifica per gli ospedali svizzeri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859536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8595360" cy="36576"/>
          </a:xfrm>
          <a:prstGeom prst="rect">
            <a:avLst/>
          </a:prstGeom>
          <a:solidFill>
            <a:srgbClr val="E97132"/>
          </a:solidFill>
          <a:ln/>
        </p:spPr>
      </p:sp>
      <p:pic>
        <p:nvPicPr>
          <p:cNvPr id="10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02920" y="1399032"/>
            <a:ext cx="182880" cy="182880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777240" y="137160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Codifica interattiva ICD-10, CHOP e ATC con autocompletamento</a:t>
            </a:r>
            <a:endParaRPr lang="en-US" sz="1100" dirty="0"/>
          </a:p>
        </p:txBody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02920" y="1856232"/>
            <a:ext cx="182880" cy="18288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777240" y="182880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Raggruppamento SwissDRG, TARPSY e ST Reha in tempo reale</a:t>
            </a:r>
            <a:endParaRPr lang="en-US" sz="1100" dirty="0"/>
          </a:p>
        </p:txBody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02920" y="2313432"/>
            <a:ext cx="182880" cy="18288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777240" y="228600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Conformità al formato SpiGes / UST (Ufficio federale di statistica)</a:t>
            </a:r>
            <a:endParaRPr lang="en-US" sz="1100" dirty="0"/>
          </a:p>
        </p:txBody>
      </p:sp>
      <p:pic>
        <p:nvPicPr>
          <p:cNvPr id="16" name="Image 3" descr="preencoded.png">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02920" y="2770632"/>
            <a:ext cx="182880" cy="182880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777240" y="274320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Interfaccia multilingue: tedesco, francese, italiano, inglese</a:t>
            </a:r>
            <a:endParaRPr lang="en-US" sz="1100" dirty="0"/>
          </a:p>
        </p:txBody>
      </p:sp>
      <p:pic>
        <p:nvPicPr>
          <p:cNvPr id="18" name="Image 4" descr="preencoded.png">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02920" y="3227832"/>
            <a:ext cx="182880" cy="182880"/>
          </a:xfrm>
          <a:prstGeom prst="rect">
            <a:avLst/>
          </a:prstGeom>
        </p:spPr>
      </p:pic>
      <p:sp>
        <p:nvSpPr>
          <p:cNvPr id="19" name="Text 12"/>
          <p:cNvSpPr/>
          <p:nvPr/>
        </p:nvSpPr>
        <p:spPr>
          <a:xfrm>
            <a:off x="777240" y="320040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OAuth2 / OpenID Connect per autenticazione sicura e centralizzata</a:t>
            </a:r>
            <a:endParaRPr lang="en-US" sz="1100" dirty="0"/>
          </a:p>
        </p:txBody>
      </p:sp>
      <p:pic>
        <p:nvPicPr>
          <p:cNvPr id="20" name="Image 5" descr="preencoded.png">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502920" y="3685032"/>
            <a:ext cx="182880" cy="182880"/>
          </a:xfrm>
          <a:prstGeom prst="rect">
            <a:avLst/>
          </a:prstGeom>
        </p:spPr>
      </p:pic>
      <p:sp>
        <p:nvSpPr>
          <p:cNvPr id="21" name="Text 13"/>
          <p:cNvSpPr/>
          <p:nvPr/>
        </p:nvSpPr>
        <p:spPr>
          <a:xfrm>
            <a:off x="777240" y="365760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Webhook post-codifica per la trasmissione automatica dei risultati al SIO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Componenti della piattaforma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Sei servizi integrati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1600200" cy="12801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1600200" cy="36576"/>
          </a:xfrm>
          <a:prstGeom prst="rect">
            <a:avLst/>
          </a:prstGeom>
          <a:solidFill>
            <a:srgbClr val="E97132"/>
          </a:solidFill>
          <a:ln/>
        </p:spPr>
      </p:sp>
      <p:pic>
        <p:nvPicPr>
          <p:cNvPr id="10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365760" y="1261872"/>
            <a:ext cx="164592" cy="164592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566928" y="1234440"/>
            <a:ext cx="12161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KodeMed.Server</a:t>
            </a:r>
            <a:endParaRPr lang="en-US" sz="800" dirty="0"/>
          </a:p>
        </p:txBody>
      </p:sp>
      <p:sp>
        <p:nvSpPr>
          <p:cNvPr id="12" name="Text 9"/>
          <p:cNvSpPr/>
          <p:nvPr/>
        </p:nvSpPr>
        <p:spPr>
          <a:xfrm>
            <a:off x="365760" y="1600200"/>
            <a:ext cx="1417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REST, WebSocket, sessioni, audit</a:t>
            </a:r>
            <a:endParaRPr lang="en-US" sz="700" dirty="0"/>
          </a:p>
        </p:txBody>
      </p:sp>
      <p:sp>
        <p:nvSpPr>
          <p:cNvPr id="13" name="Shape 10"/>
          <p:cNvSpPr/>
          <p:nvPr/>
        </p:nvSpPr>
        <p:spPr>
          <a:xfrm>
            <a:off x="2011680" y="1097280"/>
            <a:ext cx="1600200" cy="12801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2011680" y="1097280"/>
            <a:ext cx="1600200" cy="36576"/>
          </a:xfrm>
          <a:prstGeom prst="rect">
            <a:avLst/>
          </a:prstGeom>
          <a:solidFill>
            <a:srgbClr val="4EA72E"/>
          </a:solidFill>
          <a:ln/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103120" y="1261872"/>
            <a:ext cx="164592" cy="164592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2304288" y="1234440"/>
            <a:ext cx="12161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KodeMed.DataServer</a:t>
            </a:r>
            <a:endParaRPr lang="en-US" sz="800" dirty="0"/>
          </a:p>
        </p:txBody>
      </p:sp>
      <p:sp>
        <p:nvSpPr>
          <p:cNvPr id="17" name="Text 13"/>
          <p:cNvSpPr/>
          <p:nvPr/>
        </p:nvSpPr>
        <p:spPr>
          <a:xfrm>
            <a:off x="2103120" y="1600200"/>
            <a:ext cx="1417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Cataloghi ICD-10, CHOP, ATC, SwissDRG</a:t>
            </a:r>
            <a:endParaRPr lang="en-US" sz="700" dirty="0"/>
          </a:p>
        </p:txBody>
      </p:sp>
      <p:sp>
        <p:nvSpPr>
          <p:cNvPr id="18" name="Shape 14"/>
          <p:cNvSpPr/>
          <p:nvPr/>
        </p:nvSpPr>
        <p:spPr>
          <a:xfrm>
            <a:off x="3749040" y="1097280"/>
            <a:ext cx="1600200" cy="12801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9" name="Shape 15"/>
          <p:cNvSpPr/>
          <p:nvPr/>
        </p:nvSpPr>
        <p:spPr>
          <a:xfrm>
            <a:off x="3749040" y="1097280"/>
            <a:ext cx="1600200" cy="36576"/>
          </a:xfrm>
          <a:prstGeom prst="rect">
            <a:avLst/>
          </a:prstGeom>
          <a:solidFill>
            <a:srgbClr val="0F9ED5"/>
          </a:solidFill>
          <a:ln/>
        </p:spPr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840480" y="1261872"/>
            <a:ext cx="164592" cy="164592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4041648" y="1234440"/>
            <a:ext cx="12161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KodeMed.GrouperServer</a:t>
            </a:r>
            <a:endParaRPr lang="en-US" sz="800" dirty="0"/>
          </a:p>
        </p:txBody>
      </p:sp>
      <p:sp>
        <p:nvSpPr>
          <p:cNvPr id="22" name="Text 17"/>
          <p:cNvSpPr/>
          <p:nvPr/>
        </p:nvSpPr>
        <p:spPr>
          <a:xfrm>
            <a:off x="3840480" y="1600200"/>
            <a:ext cx="1417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Raggruppamento SwissDRG, TARPSY, ST Reha</a:t>
            </a:r>
            <a:endParaRPr lang="en-US" sz="700" dirty="0"/>
          </a:p>
        </p:txBody>
      </p:sp>
      <p:sp>
        <p:nvSpPr>
          <p:cNvPr id="23" name="Shape 18"/>
          <p:cNvSpPr/>
          <p:nvPr/>
        </p:nvSpPr>
        <p:spPr>
          <a:xfrm>
            <a:off x="5486400" y="1097280"/>
            <a:ext cx="1600200" cy="12801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4" name="Shape 19"/>
          <p:cNvSpPr/>
          <p:nvPr/>
        </p:nvSpPr>
        <p:spPr>
          <a:xfrm>
            <a:off x="5486400" y="1097280"/>
            <a:ext cx="1600200" cy="36576"/>
          </a:xfrm>
          <a:prstGeom prst="rect">
            <a:avLst/>
          </a:prstGeom>
          <a:solidFill>
            <a:srgbClr val="0F9ED5"/>
          </a:solidFill>
          <a:ln/>
        </p:spPr>
      </p:sp>
      <p:pic>
        <p:nvPicPr>
          <p:cNvPr id="25" name="Image 3" descr="preencoded.png">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577840" y="1261872"/>
            <a:ext cx="164592" cy="164592"/>
          </a:xfrm>
          <a:prstGeom prst="rect">
            <a:avLst/>
          </a:prstGeom>
        </p:spPr>
      </p:pic>
      <p:sp>
        <p:nvSpPr>
          <p:cNvPr id="26" name="Text 20"/>
          <p:cNvSpPr/>
          <p:nvPr/>
        </p:nvSpPr>
        <p:spPr>
          <a:xfrm>
            <a:off x="5779008" y="1234440"/>
            <a:ext cx="12161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KodeMed.CodingUI</a:t>
            </a:r>
            <a:endParaRPr lang="en-US" sz="800" dirty="0"/>
          </a:p>
        </p:txBody>
      </p:sp>
      <p:sp>
        <p:nvSpPr>
          <p:cNvPr id="27" name="Text 21"/>
          <p:cNvSpPr/>
          <p:nvPr/>
        </p:nvSpPr>
        <p:spPr>
          <a:xfrm>
            <a:off x="5577840" y="1600200"/>
            <a:ext cx="1417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Frontend web React/Vite (14+ blocchi dati)</a:t>
            </a:r>
            <a:endParaRPr lang="en-US" sz="700" dirty="0"/>
          </a:p>
        </p:txBody>
      </p:sp>
      <p:sp>
        <p:nvSpPr>
          <p:cNvPr id="28" name="Shape 22"/>
          <p:cNvSpPr/>
          <p:nvPr/>
        </p:nvSpPr>
        <p:spPr>
          <a:xfrm>
            <a:off x="7223760" y="1097280"/>
            <a:ext cx="1600200" cy="12801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9" name="Shape 23"/>
          <p:cNvSpPr/>
          <p:nvPr/>
        </p:nvSpPr>
        <p:spPr>
          <a:xfrm>
            <a:off x="7223760" y="1097280"/>
            <a:ext cx="1600200" cy="36576"/>
          </a:xfrm>
          <a:prstGeom prst="rect">
            <a:avLst/>
          </a:prstGeom>
          <a:solidFill>
            <a:srgbClr val="E97132"/>
          </a:solidFill>
          <a:ln/>
        </p:spPr>
      </p:sp>
      <p:pic>
        <p:nvPicPr>
          <p:cNvPr id="30" name="Image 4" descr="preencoded.png">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315200" y="1261872"/>
            <a:ext cx="164592" cy="164592"/>
          </a:xfrm>
          <a:prstGeom prst="rect">
            <a:avLst/>
          </a:prstGeom>
        </p:spPr>
      </p:pic>
      <p:sp>
        <p:nvSpPr>
          <p:cNvPr id="31" name="Text 24"/>
          <p:cNvSpPr/>
          <p:nvPr/>
        </p:nvSpPr>
        <p:spPr>
          <a:xfrm>
            <a:off x="7516368" y="1234440"/>
            <a:ext cx="12161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KodeMed.Interface</a:t>
            </a:r>
            <a:endParaRPr lang="en-US" sz="800" dirty="0"/>
          </a:p>
        </p:txBody>
      </p:sp>
      <p:sp>
        <p:nvSpPr>
          <p:cNvPr id="32" name="Text 25"/>
          <p:cNvSpPr/>
          <p:nvPr/>
        </p:nvSpPr>
        <p:spPr>
          <a:xfrm>
            <a:off x="7315200" y="1600200"/>
            <a:ext cx="1417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DLL COM per integrazione SIO (.NET / VB / C#)</a:t>
            </a:r>
            <a:endParaRPr lang="en-US" sz="700" dirty="0"/>
          </a:p>
        </p:txBody>
      </p:sp>
      <p:sp>
        <p:nvSpPr>
          <p:cNvPr id="33" name="Shape 26"/>
          <p:cNvSpPr/>
          <p:nvPr/>
        </p:nvSpPr>
        <p:spPr>
          <a:xfrm>
            <a:off x="2743200" y="2651760"/>
            <a:ext cx="36576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34" name="Shape 27"/>
          <p:cNvSpPr/>
          <p:nvPr/>
        </p:nvSpPr>
        <p:spPr>
          <a:xfrm>
            <a:off x="2743200" y="2651760"/>
            <a:ext cx="3657600" cy="36576"/>
          </a:xfrm>
          <a:prstGeom prst="rect">
            <a:avLst/>
          </a:prstGeom>
          <a:solidFill>
            <a:srgbClr val="4EA72E"/>
          </a:solidFill>
          <a:ln/>
        </p:spPr>
      </p:sp>
      <p:pic>
        <p:nvPicPr>
          <p:cNvPr id="35" name="Image 5" descr="preencoded.png">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2926080" y="2834640"/>
            <a:ext cx="182880" cy="182880"/>
          </a:xfrm>
          <a:prstGeom prst="rect">
            <a:avLst/>
          </a:prstGeom>
        </p:spPr>
      </p:pic>
      <p:sp>
        <p:nvSpPr>
          <p:cNvPr id="36" name="Text 28"/>
          <p:cNvSpPr/>
          <p:nvPr/>
        </p:nvSpPr>
        <p:spPr>
          <a:xfrm>
            <a:off x="3200400" y="278892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KodeMed.CodingClient</a:t>
            </a:r>
            <a:endParaRPr lang="en-US" sz="1000" dirty="0"/>
          </a:p>
        </p:txBody>
      </p:sp>
      <p:sp>
        <p:nvSpPr>
          <p:cNvPr id="37" name="Text 29"/>
          <p:cNvSpPr/>
          <p:nvPr/>
        </p:nvSpPr>
        <p:spPr>
          <a:xfrm>
            <a:off x="2926080" y="3108960"/>
            <a:ext cx="3291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 system tray, WebSocket, webhook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Opzioni di integrazione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Due percorsi per integrare il vostro sistema informativo ospedaliero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Opzione A: DLL COM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Integrazione diretta nel SIO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57200" y="1874520"/>
            <a:ext cx="379476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DLL in-process caricata dall’applicazione SIO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Funziona con .NET, VB6, VBA, C#, Delphi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DoCodingWithFormat() apre auth + interfaccia di codifica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GetResults() restituisce i dati codificati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5" name="Text 13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Opzione B: REST / WebSocket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892040" y="155448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Applicazioni di terze parti via CodingClient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892040" y="1874520"/>
            <a:ext cx="379476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 dei dati di sessione all’API REST del server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server invia al CodingClient via WebSocket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Qualsiasi linguaggio/piattaforma (Java, Python, ...)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Aggiornamenti di stato in tempo reale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Sicurezza &amp; conformità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Sicurezza di livello enterprise per i dati sanitari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Autenticazione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OAuth2 / OpenID Connect (flusso PKCE)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Compatibile con Keycloak, Auth0, Azure AD, Okta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Controllo accessi basato su gruppi (admin, codificatore, approvatore, lettore)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Aggiornamento automatico dei token, scadenza sessione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Conformità GDPR / nLPD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Minimizzazione dei dati (campi webhook opt-in)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trail per tutti gli eventi di sessione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Protezione SSRF sugli URL dei webhook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Nessun dato paziente memorizzato sul server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Crittografia HTTPS / WSS ovunque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Distribuzione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Distribuzione flessibile per qualsiasi infrastruttura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Server (Linux)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Distribuzione Docker Compose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Installazione nativa via install-kodemed.sh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Database PostgreSQL o H2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Reverse proxy con Apache/nginx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Client (Windows)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 portatile autonomo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Nessun diritto di amministratore richiesto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Auto-setup: registrazione COM + variabili d’ambiente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Compatibile Citrix / VDI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Cloud &amp; orchestrazione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Distribuzione containerizzata pronta per Kubernetes, OpenShift &amp; Harbor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05840"/>
            <a:ext cx="3474720" cy="24688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05840"/>
            <a:ext cx="34747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09728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Harbor Registry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417320"/>
            <a:ext cx="310896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kodemed/server:latest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kodemed/dataserver:latest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kodemed/grouper:latest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kodemed/codingui:latest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457200" y="274320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8888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Trivy scan + Cosign/Notary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3794760" y="192024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E97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pull &gt;&gt;&gt;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663440" y="1005840"/>
            <a:ext cx="4206240" cy="24688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663440" y="1005840"/>
            <a:ext cx="420624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6" name="Text 14"/>
          <p:cNvSpPr/>
          <p:nvPr/>
        </p:nvSpPr>
        <p:spPr>
          <a:xfrm>
            <a:off x="4846320" y="109728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Kubernetes / OpenShift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846320" y="1371600"/>
            <a:ext cx="3840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Ingress / Route</a:t>
            </a:r>
            <a:endParaRPr lang="en-US" sz="9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846320" y="1600200"/>
          <a:ext cx="3840480" cy="914400"/>
        </p:xfrm>
        <a:graphic>
          <a:graphicData uri="http://schemas.openxmlformats.org/drawingml/2006/table">
            <a:tbl>
              <a:tblPr/>
              <a:tblGrid>
                <a:gridCol w="2194560"/>
                <a:gridCol w="548640"/>
                <a:gridCol w="109728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Service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HPA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Port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:8080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kodemed-dataserver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:8081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kodemed-grouper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:8082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kodemed-ui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:3000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9" name="Text 16"/>
          <p:cNvSpPr/>
          <p:nvPr/>
        </p:nvSpPr>
        <p:spPr>
          <a:xfrm>
            <a:off x="4846320" y="2788920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8888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PostgreSQL (StatefulSet / external)</a:t>
            </a:r>
            <a:endParaRPr lang="en-US" sz="800" dirty="0"/>
          </a:p>
        </p:txBody>
      </p:sp>
      <p:sp>
        <p:nvSpPr>
          <p:cNvPr id="20" name="Shape 17"/>
          <p:cNvSpPr/>
          <p:nvPr/>
        </p:nvSpPr>
        <p:spPr>
          <a:xfrm>
            <a:off x="274320" y="3657600"/>
            <a:ext cx="4160520" cy="8229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1" name="Shape 18"/>
          <p:cNvSpPr/>
          <p:nvPr/>
        </p:nvSpPr>
        <p:spPr>
          <a:xfrm>
            <a:off x="274320" y="365760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22" name="Text 19"/>
          <p:cNvSpPr/>
          <p:nvPr/>
        </p:nvSpPr>
        <p:spPr>
          <a:xfrm>
            <a:off x="457200" y="3749040"/>
            <a:ext cx="37947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Tutti i servizi disponibili come immagini Docker (conformi OCI)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Distribuzione su Kubernetes con Helm Charts o manifest</a:t>
            </a:r>
            <a:endParaRPr lang="en-US" sz="800" dirty="0"/>
          </a:p>
        </p:txBody>
      </p:sp>
      <p:sp>
        <p:nvSpPr>
          <p:cNvPr id="23" name="Shape 20"/>
          <p:cNvSpPr/>
          <p:nvPr/>
        </p:nvSpPr>
        <p:spPr>
          <a:xfrm>
            <a:off x="4709160" y="3657600"/>
            <a:ext cx="4160520" cy="8229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4" name="Shape 21"/>
          <p:cNvSpPr/>
          <p:nvPr/>
        </p:nvSpPr>
        <p:spPr>
          <a:xfrm>
            <a:off x="4709160" y="365760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25" name="Text 22"/>
          <p:cNvSpPr/>
          <p:nvPr/>
        </p:nvSpPr>
        <p:spPr>
          <a:xfrm>
            <a:off x="4892040" y="3749040"/>
            <a:ext cx="37947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Registro Harbor privato per archiviazione e distribuzione immagini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Scansione vulnerabilità (Trivy) ad ogni push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4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828800" y="182880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Pronti per l’integrazione?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828800" y="22860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Contattate il nostro team per una demo tecnica e una sessione di pianificazione.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286000" y="2926080"/>
            <a:ext cx="4572000" cy="1005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286000" y="2926080"/>
            <a:ext cx="45720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8" name="Text 6"/>
          <p:cNvSpPr/>
          <p:nvPr/>
        </p:nvSpPr>
        <p:spPr>
          <a:xfrm>
            <a:off x="2468880" y="3063240"/>
            <a:ext cx="4206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971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info@kodemed.com</a:t>
            </a:r>
            <a:endParaRPr lang="en-US" sz="14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www.kodemed.com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828800" y="4114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 GmbH • Svizzera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KodeMed Piattaforma di codifica clinica</dc:title>
  <dc:subject>PptxGenJS Presentation</dc:subject>
  <dc:creator>KodeMed GmbH</dc:creator>
  <cp:lastModifiedBy>KodeMed GmbH</cp:lastModifiedBy>
  <cp:revision>1</cp:revision>
  <dcterms:created xsi:type="dcterms:W3CDTF">2026-03-15T10:35:34Z</dcterms:created>
  <dcterms:modified xsi:type="dcterms:W3CDTF">2026-03-15T10:35:34Z</dcterms:modified>
</cp:coreProperties>
</file>