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 du système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les CTOs, l’administration IT &amp; DevOps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 post-codage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Callback HTTP fire-and-forget après les sessions de codage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Fonctionnement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codeur termine la session (Appliquer/Annuler/...)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envoie du JSON en POST à l’URL configurée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Asynchrone : ne bloque pas le codeur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Retry avec backoff exponentiel (1s→2s→4s...60s)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de retry sur 4xx (sauf 429)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8640" y="30175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 (variables d’env)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291840"/>
          <a:ext cx="374904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Payload du webhook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4937760" y="1554480"/>
            <a:ext cx="3657600" cy="2377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5029200" y="1609344"/>
            <a:ext cx="3474720" cy="2267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 https://his.example.com/api/results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Content-Type: application/json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"eventType": "coding_session_completed",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"sessionId": "sess_abc123",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"codingAction": "Applied",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"applied": true,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"username": "dr.muller",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"sourceFormat": "SpiGes",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"casesProcessed": 3,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"diagnosesCount": 12,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"treatmentsCount": 7,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"resultData": "...(opt-in)...",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"grouperResults": [...(opt-in)...]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4937760" y="40690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 : token bearer ou en-tête personnalisé (config locale uniquement)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Déploiement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Docker, on-premise, cloud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Composants serveur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54480"/>
            <a:ext cx="374904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609344"/>
            <a:ext cx="356616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Docker Compose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services: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["8080:8080"]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kodemed-dataserver: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kodemed/dataserver:latest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["8081:8081"]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kodemed-grouper-server: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kodemed/grouper-server:latest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["8082:8082"]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kodemed-ui: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kodemed/codingui:latest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["3000:3000"]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OIDC Provider (external IdP, not bundled)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https://customer-sso.example.com/auth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Déploiement client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: EXE portable autonome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Copier dans n’importe quel dossier et exécuter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Enregistrement automatique DLL + variables d’env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Citrix/VDI : publier comme app ou dans l’image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Stratégie de groupe : définir KODEMED_HOME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Setup silencieux au premier lancement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Remplacement de config : kodemed-client-config.json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à jour automatique : prévue pour les futures versions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Topologie de déploiement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 / OpenShift avec Harbor Registry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05840"/>
            <a:ext cx="347472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0584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0972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Harbor Registry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4173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kodemed/dataserver:latest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kodemed/grouper:latest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kodemed/codingui:latest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48640" y="27432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Trivy scan + Cosign/Notary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886200" y="1920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pull &gt;&gt;&gt;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754880" y="1005840"/>
            <a:ext cx="402336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54880" y="100584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4"/>
          <p:cNvSpPr/>
          <p:nvPr/>
        </p:nvSpPr>
        <p:spPr>
          <a:xfrm>
            <a:off x="4937760" y="10972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937760" y="137160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Ingress / Route</a:t>
            </a:r>
            <a:endParaRPr lang="en-US" sz="9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600200"/>
          <a:ext cx="3657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548640"/>
                <a:gridCol w="10972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HPA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:3000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9" name="Text 16"/>
          <p:cNvSpPr/>
          <p:nvPr/>
        </p:nvSpPr>
        <p:spPr>
          <a:xfrm>
            <a:off x="4937760" y="27889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PostgreSQL (StatefulSet / external)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365760" y="3657600"/>
            <a:ext cx="411480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365760" y="3657600"/>
            <a:ext cx="41148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19"/>
          <p:cNvSpPr/>
          <p:nvPr/>
        </p:nvSpPr>
        <p:spPr>
          <a:xfrm>
            <a:off x="548640" y="374904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Charts ou manifests K8s simples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Autoscaling horizontal des pods (HPA) pour Server &amp; DataServer</a:t>
            </a:r>
            <a:endParaRPr lang="en-US" sz="800" dirty="0"/>
          </a:p>
        </p:txBody>
      </p:sp>
      <p:sp>
        <p:nvSpPr>
          <p:cNvPr id="23" name="Shape 20"/>
          <p:cNvSpPr/>
          <p:nvPr/>
        </p:nvSpPr>
        <p:spPr>
          <a:xfrm>
            <a:off x="4754880" y="3657600"/>
            <a:ext cx="402336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754880" y="365760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5" name="Text 22"/>
          <p:cNvSpPr/>
          <p:nvPr/>
        </p:nvSpPr>
        <p:spPr>
          <a:xfrm>
            <a:off x="4937760" y="374904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Registre privé pour le stockage et la distribution d’images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 de vulnérabilités (Trivy) à chaque push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 XML/JSON, variables d’environnement, webhook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 DLL / Client (XML ou JSON)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463040"/>
            <a:ext cx="374904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17904"/>
            <a:ext cx="356616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&lt;KodeMedConfig&gt;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&lt;ServerUrl&gt;https://api.example.com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&lt;/ServerUrl&gt;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&lt;CodingUIUrl&gt;https://ui.example.com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&lt;/CodingUIUrl&gt;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OAuth2 --&gt;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&lt;OAuth2Url&gt;https://sso/auth&lt;/OAuth2Url&gt;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&lt;OAuth2ClientId&gt;kodemed-dll&lt;/OAuth2ClientId&gt;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Language (de/fr/it/en, auto-detect)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&lt;Language&gt;de&lt;/Language&gt;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Processing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&lt;OutputFormat&gt;XML&lt;/OutputFormat&gt;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&lt;ValidateSchema&gt;true&lt;/ValidateSchema&gt;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&lt;/KodeMedConfig&gt;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Paramètres clés</a:t>
            </a:r>
            <a:endParaRPr lang="en-US" sz="12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463040"/>
          <a:ext cx="365760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54864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Setting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Main server 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OAuth2Url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Identity provider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Language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de, fr, it, 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OutputFormat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 or JSON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SessionExpiry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OfflineTimeout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4754880" y="3108960"/>
            <a:ext cx="4023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54880" y="310896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4937760" y="31546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Variables d’env webhook (serveur)</a:t>
            </a:r>
            <a:endParaRPr lang="en-US" sz="1100" dirty="0"/>
          </a:p>
        </p:txBody>
      </p:sp>
      <p:graphicFrame>
        <p:nvGraphicFramePr>
          <p:cNvPr id="2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3429000"/>
          <a:ext cx="36576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KODEMED_HOOK_RETRY_COUNT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Démarrage rapide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Opérationnel en 3 étapes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Étape 1 : Déployer le serveur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08760"/>
            <a:ext cx="8046720" cy="457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63624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docker compose up -d    # Starts Server, DataServer, GrouperServer, CodingUI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20574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Étape 2 : Installer le client (choisir une option)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2377440"/>
            <a:ext cx="384048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40080" y="2432304"/>
            <a:ext cx="365760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A: CodingClient (recommended)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Just run KodeMed.CodingClient.exe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Auto-setup handles everything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72000" y="2377440"/>
            <a:ext cx="420624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663440" y="2432304"/>
            <a:ext cx="402336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B: MSI silent install (GPO/SCCM)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msiexec /i KodeMed.msi /quiet SERVERURL="https://..."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" y="31546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Étape 3 : Commencer le codage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" y="3474720"/>
            <a:ext cx="8046720" cy="731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0080" y="3529584"/>
            <a:ext cx="786384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coding.SendConfig(File.ReadAllText("kodemed-config.xml"));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coding.DoCodingWithFormat(spigesXml, FormatType.SpiGes);     // Opens auth + coding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                         // XML or JSON results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Vue d’ensemble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Composants de la plateforme KodeMed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6576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Java (REST + WebSocket)</a:t>
            </a:r>
            <a:endParaRPr lang="en-US" sz="700" dirty="0"/>
          </a:p>
        </p:txBody>
      </p:sp>
      <p:sp>
        <p:nvSpPr>
          <p:cNvPr id="12" name="Shape 10"/>
          <p:cNvSpPr/>
          <p:nvPr/>
        </p:nvSpPr>
        <p:spPr>
          <a:xfrm>
            <a:off x="201168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011680" y="1097280"/>
            <a:ext cx="1600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210312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10312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de données de classification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374904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74904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384048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KodeMed.GrouperServer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84048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de groupage DRG (SwissDRG, TARPSY, ST Reha)</a:t>
            </a:r>
            <a:endParaRPr lang="en-US" sz="700" dirty="0"/>
          </a:p>
        </p:txBody>
      </p:sp>
      <p:sp>
        <p:nvSpPr>
          <p:cNvPr id="20" name="Shape 18"/>
          <p:cNvSpPr/>
          <p:nvPr/>
        </p:nvSpPr>
        <p:spPr>
          <a:xfrm>
            <a:off x="548640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48640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20"/>
          <p:cNvSpPr/>
          <p:nvPr/>
        </p:nvSpPr>
        <p:spPr>
          <a:xfrm>
            <a:off x="557784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57784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web React/Vite</a:t>
            </a:r>
            <a:endParaRPr lang="en-US" sz="700" dirty="0"/>
          </a:p>
        </p:txBody>
      </p:sp>
      <p:sp>
        <p:nvSpPr>
          <p:cNvPr id="24" name="Shape 22"/>
          <p:cNvSpPr/>
          <p:nvPr/>
        </p:nvSpPr>
        <p:spPr>
          <a:xfrm>
            <a:off x="722376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22376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KodeMed.Interface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731520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COM (.NET 9.0)</a:t>
            </a:r>
            <a:endParaRPr lang="en-US" sz="700" dirty="0"/>
          </a:p>
        </p:txBody>
      </p:sp>
      <p:sp>
        <p:nvSpPr>
          <p:cNvPr id="28" name="Shape 26"/>
          <p:cNvSpPr/>
          <p:nvPr/>
        </p:nvSpPr>
        <p:spPr>
          <a:xfrm>
            <a:off x="3200400" y="2468880"/>
            <a:ext cx="2743200" cy="914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200400" y="24688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30" name="Text 28"/>
          <p:cNvSpPr/>
          <p:nvPr/>
        </p:nvSpPr>
        <p:spPr>
          <a:xfrm>
            <a:off x="3383280" y="256032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KodeMed.CodingClient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383280" y="2834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system tray – EXE portable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WebSocket, webhook, sélecteur de langue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365760" y="3657600"/>
            <a:ext cx="841248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365760" y="365760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34" name="Text 32"/>
          <p:cNvSpPr/>
          <p:nvPr/>
        </p:nvSpPr>
        <p:spPr>
          <a:xfrm>
            <a:off x="548640" y="37490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Flux : SIH/Tiers → Serveur (REST/WS) → CodingClient (WS) → DLL → CodingUI (WebView2)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48640" y="40690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Flux : SIH (direct) → DLL (COM) → Serveur → CodingUI (WebView2)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Intégration SIH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Intégration du système d’information hospitalier via DLL COM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API DLL (IKodeMed)</a:t>
            </a:r>
            <a:endParaRPr lang="en-US" sz="1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554480"/>
          <a:ext cx="374904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SendConfig(xml)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configuration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UI flow (auth + browser)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Headless processing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GetResultData()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clean SpiGes 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resources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Exemple d’intégration (C#)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029200" y="1609344"/>
            <a:ext cx="347472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Create instance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Process with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spigesData,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Check 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(coding.LastCodingAction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== CodingAction.Applied)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xml = coding.GetResultData();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5.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Installation du client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Trois méthodes de déploiement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2651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Installateur MSI (recommandé)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Package KodeMed.msi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 utilisateur (sans admin) ou par machine (Citrix)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Installation silencieuse via GPO/SCCM/Intune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Enregistrement COM + configuration inclus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 WebView2 requis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4612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46120" y="1097280"/>
            <a:ext cx="26517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342900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Manuel / Xcopy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42900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Copier DLL + dépendances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Enregistrement COM manuel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Variables d’environnement manuelles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utilisateurs avancés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6517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8" name="Text 16"/>
          <p:cNvSpPr/>
          <p:nvPr/>
        </p:nvSpPr>
        <p:spPr>
          <a:xfrm>
            <a:off x="630936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30936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Installé via MSI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tray + WebSocket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Auto-reconnexion + webhook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Citrix/VDI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 basée sur WebView2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3566160"/>
            <a:ext cx="8412480" cy="868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56616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361188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 (définie automatiquement par l’installateur MSI ou au premier lancement)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886200"/>
          <a:ext cx="804672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77440"/>
                <a:gridCol w="4206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Installation directory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Path to 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Architecture CodingClient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system tray pour l’intégration tierce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4300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Flux d’intégration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1417320"/>
            <a:ext cx="804672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472184"/>
            <a:ext cx="786384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3rd Party App             KodeMed.Server               CodingClient (Tray App)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┌──────────────┐         ┌──────────────────┐         ┌──────────────────────────┐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POST session │──REST──&gt;│ Creates Session   │──WS────&gt;│ WebSocket Listener    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with data    │         │ Returns sessionId │         │  --&gt; DoCodingWithFormat()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             │&lt;─result─│ Status/Results    │&lt;──WS────│  --&gt; WebView2 Coding UI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└──────────────┘         └──────────────────┘         │  --&gt; Post-Coding Webhook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                                      └──────────────────────────┘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65760" y="2926080"/>
            <a:ext cx="411480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29260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297180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Fonctionnalités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324612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Instance unique (mutex global)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Écoute WebSocket pour CODING_SESSION_LAUNCH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Webhook post-codage (fire-and-forget, retry)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Sélecteur de langue (DE/FR/IT/EN, menu tray)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Connexion/déconnexion OAuth2 via menu tray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Démarrage automatique à l’ouverture de session Windows (HKCU\Run)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Ouvrir des sessions depuis des fichiers locaux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54880" y="2926080"/>
            <a:ext cx="4023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937760" y="29718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Points forts Citrix / VDI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937760" y="324612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Autonome : aucune dépendance .NET Runtime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Toutes les écritures au niveau utilisateur (HKCU, variables d’env)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Portable : copier le dossier et exécuter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via HKCU\Software\Classes (pas d’admin)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Re-setup à chaque connexion VDI non persistante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Architecture serveur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Java avec API REST et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 (Java)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Spring Boot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 : config, sessions, audit, instances, layouts, health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 WebSocket (/ws/dll, /ws/app)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Persistance JPA/Hibernate (H2/PostgreSQL)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Piste d’audit (événements de session, actions utilisateur)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 des layouts (sauvegarder/charger/partager)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des tokens OAuth2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Intégration groupeur (SwissDRG)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Déploiement Docker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de données de classification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Codes ICD-10-GM + descriptions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Codes de procédures CHOP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Codes médicaments ATC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Catalogue groupeur SwissDRG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Recherche plein texte avec auto-complétion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Catalogues versionnés (mises à jour annuelles)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 avec cache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Interface de codage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web React/Vite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 (React + Vite)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18 avec TypeScript + Vite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 d’état Zustand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14+ blocs de données (déplaçables, react-grid-layout)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Tables de codes éditables (ICD, CHOP, ATC)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Recherche de codes avec auto-complétion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Édition des attributs SpiGes par ligne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Formulaires de données administratives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Résultats groupeur en temps réel (SwissDRG)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 multilingue (DE/FR/IT/EN)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Barre d’historique d’annulation (parcours visuel)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Intégré dans la DLL via WebView2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 navigateur autonome (OAuth2/OIDC)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Mises à jour en direct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Sauvegarder/charger/partager des layouts personnalisés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responsive + thème sombre/clair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Navigation au clavier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Fonctionnalité d’export/import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Authentification &amp; sécurité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OAuth2 / OIDC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Flux Authorization Code + PKCE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Keycloak, Auth0, Azure AD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: connexion via navigateur intégré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 : redirection OIDC standard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Rafraîchissement automatique des tokens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Multi-tenant via realms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Contrôle d’accès par groupes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Claims utilisateur OpenID Connect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Mesures de sécurité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 partout (TLS 1.2+)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WSS pour les connexions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JWT sur le serveur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des politiques CORS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Expiration de session (configurable)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Journalisation d’audit (tous les événements)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754880" y="2926080"/>
            <a:ext cx="402336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4937760" y="3017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Conformité RGPD / nLPD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937760" y="333756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Minimisation des données par défaut (webhook 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includeResultData/includeGrouperResults : désactivé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Protection SSRF sur les URL de webhook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 secret dans la configuration client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Modèle de données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 XML SpiGes (OFS / Office fédéral de la statistique)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Shape 8"/>
          <p:cNvSpPr/>
          <p:nvPr/>
        </p:nvSpPr>
        <p:spPr>
          <a:xfrm>
            <a:off x="548640" y="1234440"/>
            <a:ext cx="4023360" cy="3017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40080" y="1289304"/>
            <a:ext cx="3840480" cy="2907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Unternehmen (Enterprise)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ent_id, version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Standort[] (Sites)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burnr (BUR number)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Fall[] (Cases)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(demographics, dates,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 insurance, canton...)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Diagnose[]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(ICD-10 codes, POA)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Behandlung[]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(CHOP procedures)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Medikament[]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(ATC medications)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Rechnung[] (invoices)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└── Patientenbewegung[]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└── KostentraegerStandort[]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└── KostentraegerUnternehmen[]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754880" y="12801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Entités clés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645920"/>
          <a:ext cx="384048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Fields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Administratives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abc_fall, alter, geschlecht, ein/austritt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diagnose_kode (ICD-10), diagnose_poa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behandlung_chop (CHOP), behandlung_beginn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Medikament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medi_atc, medi_dosis, medi_einheit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DRG, MDC, PCCL, cost weight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Architecture du système</dc:title>
  <dc:subject>PptxGenJS Presentation</dc:subject>
  <dc:creator>KodeMed GmbH</dc:creator>
  <cp:lastModifiedBy>KodeMed GmbH</cp:lastModifiedBy>
  <cp:revision>1</cp:revision>
  <dcterms:created xsi:type="dcterms:W3CDTF">2026-03-15T10:35:34Z</dcterms:created>
  <dcterms:modified xsi:type="dcterms:W3CDTF">2026-03-15T10:35:34Z</dcterms:modified>
</cp:coreProperties>
</file>